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sldIdLst>
    <p:sldId id="256" r:id="rId4"/>
    <p:sldId id="259" r:id="rId5"/>
    <p:sldId id="258" r:id="rId6"/>
    <p:sldId id="264" r:id="rId7"/>
    <p:sldId id="276" r:id="rId8"/>
    <p:sldId id="266" r:id="rId9"/>
    <p:sldId id="271" r:id="rId10"/>
    <p:sldId id="287" r:id="rId11"/>
    <p:sldId id="262" r:id="rId12"/>
    <p:sldId id="272" r:id="rId13"/>
    <p:sldId id="277" r:id="rId14"/>
    <p:sldId id="257"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321"/>
    <a:srgbClr val="FF9632"/>
    <a:srgbClr val="FF3411"/>
    <a:srgbClr val="FF4617"/>
    <a:srgbClr val="FF5900"/>
    <a:srgbClr val="FF6823"/>
    <a:srgbClr val="FF14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showGuides="1">
      <p:cViewPr>
        <p:scale>
          <a:sx n="60" d="100"/>
          <a:sy n="60" d="100"/>
        </p:scale>
        <p:origin x="312" y="258"/>
      </p:cViewPr>
      <p:guideLst>
        <p:guide orient="horz" pos="2160"/>
        <p:guide pos="386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A31ACF4C-2193-40C5-97BC-FFF65C27EDF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671EE3C-E56D-449C-BE5D-1735A29D439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31ACF4C-2193-40C5-97BC-FFF65C27EDF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671EE3C-E56D-449C-BE5D-1735A29D439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31ACF4C-2193-40C5-97BC-FFF65C27EDF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671EE3C-E56D-449C-BE5D-1735A29D439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A31ACF4C-2193-40C5-97BC-FFF65C27EDF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671EE3C-E56D-449C-BE5D-1735A29D439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31ACF4C-2193-40C5-97BC-FFF65C27EDF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671EE3C-E56D-449C-BE5D-1735A29D439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A31ACF4C-2193-40C5-97BC-FFF65C27EDF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671EE3C-E56D-449C-BE5D-1735A29D439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A31ACF4C-2193-40C5-97BC-FFF65C27EDF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671EE3C-E56D-449C-BE5D-1735A29D439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A31ACF4C-2193-40C5-97BC-FFF65C27EDF8}"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671EE3C-E56D-449C-BE5D-1735A29D439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A31ACF4C-2193-40C5-97BC-FFF65C27EDF8}"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671EE3C-E56D-449C-BE5D-1735A29D439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31ACF4C-2193-40C5-97BC-FFF65C27EDF8}"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671EE3C-E56D-449C-BE5D-1735A29D439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A31ACF4C-2193-40C5-97BC-FFF65C27EDF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671EE3C-E56D-449C-BE5D-1735A29D439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31ACF4C-2193-40C5-97BC-FFF65C27EDF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671EE3C-E56D-449C-BE5D-1735A29D439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A31ACF4C-2193-40C5-97BC-FFF65C27EDF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671EE3C-E56D-449C-BE5D-1735A29D439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31ACF4C-2193-40C5-97BC-FFF65C27EDF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671EE3C-E56D-449C-BE5D-1735A29D439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31ACF4C-2193-40C5-97BC-FFF65C27EDF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671EE3C-E56D-449C-BE5D-1735A29D439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A31ACF4C-2193-40C5-97BC-FFF65C27EDF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671EE3C-E56D-449C-BE5D-1735A29D439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A31ACF4C-2193-40C5-97BC-FFF65C27EDF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671EE3C-E56D-449C-BE5D-1735A29D439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A31ACF4C-2193-40C5-97BC-FFF65C27EDF8}"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671EE3C-E56D-449C-BE5D-1735A29D439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A31ACF4C-2193-40C5-97BC-FFF65C27EDF8}"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671EE3C-E56D-449C-BE5D-1735A29D439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31ACF4C-2193-40C5-97BC-FFF65C27EDF8}"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671EE3C-E56D-449C-BE5D-1735A29D439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A31ACF4C-2193-40C5-97BC-FFF65C27EDF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671EE3C-E56D-449C-BE5D-1735A29D439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A31ACF4C-2193-40C5-97BC-FFF65C27EDF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671EE3C-E56D-449C-BE5D-1735A29D439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思源宋体 CN" panose="02020400000000000000" pitchFamily="18" charset="-122"/>
                <a:ea typeface="思源宋体 CN" panose="02020400000000000000" pitchFamily="18" charset="-122"/>
              </a:defRPr>
            </a:lvl1pPr>
          </a:lstStyle>
          <a:p>
            <a:fld id="{A31ACF4C-2193-40C5-97BC-FFF65C27EDF8}"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思源宋体 CN" panose="02020400000000000000" pitchFamily="18" charset="-122"/>
                <a:ea typeface="思源宋体 CN" panose="02020400000000000000" pitchFamily="18"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思源宋体 CN" panose="02020400000000000000" pitchFamily="18" charset="-122"/>
                <a:ea typeface="思源宋体 CN" panose="02020400000000000000" pitchFamily="18" charset="-122"/>
              </a:defRPr>
            </a:lvl1pPr>
          </a:lstStyle>
          <a:p>
            <a:fld id="{D671EE3C-E56D-449C-BE5D-1735A29D4392}"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思源宋体 CN" panose="02020400000000000000" pitchFamily="18" charset="-122"/>
          <a:ea typeface="思源宋体 CN" panose="02020400000000000000" pitchFamily="18"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思源宋体 CN" panose="02020400000000000000" pitchFamily="18" charset="-122"/>
          <a:ea typeface="思源宋体 CN" panose="02020400000000000000" pitchFamily="18"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思源宋体 CN" panose="02020400000000000000" pitchFamily="18" charset="-122"/>
          <a:ea typeface="思源宋体 CN" panose="02020400000000000000" pitchFamily="18"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思源宋体 CN" panose="02020400000000000000" pitchFamily="18" charset="-122"/>
          <a:ea typeface="思源宋体 CN" panose="02020400000000000000" pitchFamily="18"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宋体 CN" panose="02020400000000000000" pitchFamily="18" charset="-122"/>
          <a:ea typeface="思源宋体 CN" panose="02020400000000000000" pitchFamily="18"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宋体 CN" panose="02020400000000000000" pitchFamily="18" charset="-122"/>
          <a:ea typeface="思源宋体 CN" panose="02020400000000000000" pitchFamily="18"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思源宋体 CN" panose="02020400000000000000" pitchFamily="18" charset="-122"/>
                <a:ea typeface="思源宋体 CN" panose="02020400000000000000" pitchFamily="18" charset="-122"/>
              </a:defRPr>
            </a:lvl1pPr>
          </a:lstStyle>
          <a:p>
            <a:fld id="{A31ACF4C-2193-40C5-97BC-FFF65C27EDF8}"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思源宋体 CN" panose="02020400000000000000" pitchFamily="18" charset="-122"/>
                <a:ea typeface="思源宋体 CN" panose="02020400000000000000" pitchFamily="18"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思源宋体 CN" panose="02020400000000000000" pitchFamily="18" charset="-122"/>
                <a:ea typeface="思源宋体 CN" panose="02020400000000000000" pitchFamily="18" charset="-122"/>
              </a:defRPr>
            </a:lvl1pPr>
          </a:lstStyle>
          <a:p>
            <a:fld id="{D671EE3C-E56D-449C-BE5D-1735A29D4392}"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思源宋体 CN" panose="02020400000000000000" pitchFamily="18" charset="-122"/>
          <a:ea typeface="思源宋体 CN" panose="02020400000000000000" pitchFamily="18"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思源宋体 CN" panose="02020400000000000000" pitchFamily="18" charset="-122"/>
          <a:ea typeface="思源宋体 CN" panose="02020400000000000000" pitchFamily="18"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思源宋体 CN" panose="02020400000000000000" pitchFamily="18" charset="-122"/>
          <a:ea typeface="思源宋体 CN" panose="02020400000000000000" pitchFamily="18"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思源宋体 CN" panose="02020400000000000000" pitchFamily="18" charset="-122"/>
          <a:ea typeface="思源宋体 CN" panose="02020400000000000000" pitchFamily="18"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宋体 CN" panose="02020400000000000000" pitchFamily="18" charset="-122"/>
          <a:ea typeface="思源宋体 CN" panose="02020400000000000000" pitchFamily="18"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宋体 CN" panose="02020400000000000000" pitchFamily="18" charset="-122"/>
          <a:ea typeface="思源宋体 CN" panose="02020400000000000000" pitchFamily="18"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5.jpe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9" Type="http://schemas.openxmlformats.org/officeDocument/2006/relationships/image" Target="../media/image11.png"/><Relationship Id="rId8" Type="http://schemas.openxmlformats.org/officeDocument/2006/relationships/image" Target="../media/image10.png"/><Relationship Id="rId7" Type="http://schemas.openxmlformats.org/officeDocument/2006/relationships/image" Target="../media/image9.png"/><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3" Type="http://schemas.openxmlformats.org/officeDocument/2006/relationships/slideLayout" Target="../slideLayouts/slideLayout7.xml"/><Relationship Id="rId12" Type="http://schemas.openxmlformats.org/officeDocument/2006/relationships/image" Target="../media/image14.png"/><Relationship Id="rId11" Type="http://schemas.openxmlformats.org/officeDocument/2006/relationships/image" Target="../media/image13.png"/><Relationship Id="rId10" Type="http://schemas.openxmlformats.org/officeDocument/2006/relationships/image" Target="../media/image12.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5.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latin typeface="思源宋体 CN" panose="02020400000000000000" pitchFamily="18" charset="-122"/>
            </a:endParaRPr>
          </a:p>
        </p:txBody>
      </p:sp>
      <p:pic>
        <p:nvPicPr>
          <p:cNvPr id="5" name="图片 4" descr="图片包含 背景图案&#10;&#10;描述已自动生成"/>
          <p:cNvPicPr>
            <a:picLocks noChangeAspect="1"/>
          </p:cNvPicPr>
          <p:nvPr/>
        </p:nvPicPr>
        <p:blipFill rotWithShape="1">
          <a:blip r:embed="rId1">
            <a:extLst>
              <a:ext uri="{28A0092B-C50C-407E-A947-70E740481C1C}">
                <a14:useLocalDpi xmlns:a14="http://schemas.microsoft.com/office/drawing/2010/main" val="0"/>
              </a:ext>
            </a:extLst>
          </a:blip>
          <a:srcRect r="11096" b="1"/>
          <a:stretch>
            <a:fillRect/>
          </a:stretch>
        </p:blipFill>
        <p:spPr>
          <a:xfrm>
            <a:off x="-1250" y="1282"/>
            <a:ext cx="12191980" cy="6856718"/>
          </a:xfrm>
          <a:prstGeom prst="rect">
            <a:avLst/>
          </a:prstGeom>
        </p:spPr>
      </p:pic>
      <p:pic>
        <p:nvPicPr>
          <p:cNvPr id="20" name="5d18099cb3d9e">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902535" y="-132515"/>
            <a:ext cx="609600" cy="609600"/>
          </a:xfrm>
          <a:prstGeom prst="rect">
            <a:avLst/>
          </a:prstGeom>
        </p:spPr>
      </p:pic>
      <p:grpSp>
        <p:nvGrpSpPr>
          <p:cNvPr id="11" name="组合 10"/>
          <p:cNvGrpSpPr/>
          <p:nvPr/>
        </p:nvGrpSpPr>
        <p:grpSpPr>
          <a:xfrm>
            <a:off x="1594384" y="1544320"/>
            <a:ext cx="8802370" cy="3343910"/>
            <a:chOff x="2273" y="2432"/>
            <a:chExt cx="14084" cy="5266"/>
          </a:xfrm>
        </p:grpSpPr>
        <p:sp>
          <p:nvSpPr>
            <p:cNvPr id="2" name="object 10"/>
            <p:cNvSpPr txBox="1"/>
            <p:nvPr/>
          </p:nvSpPr>
          <p:spPr>
            <a:xfrm>
              <a:off x="7115" y="6348"/>
              <a:ext cx="4400" cy="456"/>
            </a:xfrm>
            <a:prstGeom prst="rect">
              <a:avLst/>
            </a:prstGeom>
          </p:spPr>
          <p:txBody>
            <a:bodyPr vert="horz" wrap="square" lIns="0" tIns="12700" rIns="0" bIns="0" rtlCol="0">
              <a:spAutoFit/>
            </a:bodyPr>
            <a:p>
              <a:pPr marL="12700">
                <a:lnSpc>
                  <a:spcPct val="100000"/>
                </a:lnSpc>
                <a:spcBef>
                  <a:spcPts val="100"/>
                </a:spcBef>
              </a:pPr>
              <a:r>
                <a:rPr sz="1800" dirty="0">
                  <a:solidFill>
                    <a:srgbClr val="FFFFFF"/>
                  </a:solidFill>
                  <a:latin typeface="阿里巴巴普惠体 R" panose="00020600040101010101" charset="-122"/>
                  <a:ea typeface="阿里巴巴普惠体 R" panose="00020600040101010101" charset="-122"/>
                  <a:cs typeface="阿里巴巴普惠体 R" panose="00020600040101010101" charset="-122"/>
                </a:rPr>
                <a:t>D</a:t>
              </a:r>
              <a:r>
                <a:rPr sz="1800" spc="-5" dirty="0">
                  <a:solidFill>
                    <a:srgbClr val="FFFFFF"/>
                  </a:solidFill>
                  <a:latin typeface="阿里巴巴普惠体 R" panose="00020600040101010101" charset="-122"/>
                  <a:ea typeface="阿里巴巴普惠体 R" panose="00020600040101010101" charset="-122"/>
                  <a:cs typeface="阿里巴巴普惠体 R" panose="00020600040101010101" charset="-122"/>
                </a:rPr>
                <a:t>e</a:t>
              </a:r>
              <a:r>
                <a:rPr sz="1800" dirty="0">
                  <a:solidFill>
                    <a:srgbClr val="FFFFFF"/>
                  </a:solidFill>
                  <a:latin typeface="阿里巴巴普惠体 R" panose="00020600040101010101" charset="-122"/>
                  <a:ea typeface="阿里巴巴普惠体 R" panose="00020600040101010101" charset="-122"/>
                  <a:cs typeface="阿里巴巴普惠体 R" panose="00020600040101010101" charset="-122"/>
                </a:rPr>
                <a:t>Fi新生态，共识赢未来！</a:t>
              </a:r>
              <a:endParaRPr sz="1800">
                <a:latin typeface="阿里巴巴普惠体 R" panose="00020600040101010101" charset="-122"/>
                <a:ea typeface="阿里巴巴普惠体 R" panose="00020600040101010101" charset="-122"/>
                <a:cs typeface="阿里巴巴普惠体 R" panose="00020600040101010101" charset="-122"/>
              </a:endParaRPr>
            </a:p>
          </p:txBody>
        </p:sp>
        <p:sp>
          <p:nvSpPr>
            <p:cNvPr id="3" name="object 12"/>
            <p:cNvSpPr txBox="1"/>
            <p:nvPr/>
          </p:nvSpPr>
          <p:spPr>
            <a:xfrm>
              <a:off x="6644" y="7097"/>
              <a:ext cx="5342" cy="601"/>
            </a:xfrm>
            <a:prstGeom prst="rect">
              <a:avLst/>
            </a:prstGeom>
          </p:spPr>
          <p:txBody>
            <a:bodyPr vert="horz" wrap="square" lIns="0" tIns="12700" rIns="0" bIns="0" rtlCol="0">
              <a:spAutoFit/>
            </a:bodyPr>
            <a:p>
              <a:pPr marL="12700">
                <a:lnSpc>
                  <a:spcPct val="100000"/>
                </a:lnSpc>
                <a:spcBef>
                  <a:spcPts val="100"/>
                </a:spcBef>
              </a:pPr>
              <a:r>
                <a:rPr sz="2400" b="1" spc="10" dirty="0">
                  <a:solidFill>
                    <a:srgbClr val="FFFFFF"/>
                  </a:solidFill>
                  <a:latin typeface="Microsoft JhengHei" panose="020B0604030504040204" charset="-120"/>
                  <a:cs typeface="Microsoft JhengHei" panose="020B0604030504040204" charset="-120"/>
                </a:rPr>
                <a:t>Decentralized</a:t>
              </a:r>
              <a:r>
                <a:rPr sz="2400" b="1" spc="-175" dirty="0">
                  <a:solidFill>
                    <a:srgbClr val="FFFFFF"/>
                  </a:solidFill>
                  <a:latin typeface="Microsoft JhengHei" panose="020B0604030504040204" charset="-120"/>
                  <a:cs typeface="Microsoft JhengHei" panose="020B0604030504040204" charset="-120"/>
                </a:rPr>
                <a:t> </a:t>
              </a:r>
              <a:r>
                <a:rPr sz="2400" b="1" spc="35" dirty="0">
                  <a:solidFill>
                    <a:srgbClr val="FFFFFF"/>
                  </a:solidFill>
                  <a:latin typeface="Microsoft JhengHei" panose="020B0604030504040204" charset="-120"/>
                  <a:cs typeface="Microsoft JhengHei" panose="020B0604030504040204" charset="-120"/>
                </a:rPr>
                <a:t>Finance</a:t>
              </a:r>
              <a:endParaRPr sz="2400">
                <a:latin typeface="Microsoft JhengHei" panose="020B0604030504040204" charset="-120"/>
                <a:cs typeface="Microsoft JhengHei" panose="020B0604030504040204" charset="-120"/>
              </a:endParaRPr>
            </a:p>
          </p:txBody>
        </p:sp>
        <p:sp>
          <p:nvSpPr>
            <p:cNvPr id="4" name="文本框 3"/>
            <p:cNvSpPr txBox="1"/>
            <p:nvPr/>
          </p:nvSpPr>
          <p:spPr>
            <a:xfrm>
              <a:off x="2273" y="3974"/>
              <a:ext cx="14084" cy="2005"/>
            </a:xfrm>
            <a:prstGeom prst="rect">
              <a:avLst/>
            </a:prstGeom>
            <a:noFill/>
          </p:spPr>
          <p:txBody>
            <a:bodyPr wrap="square" rtlCol="0">
              <a:spAutoFit/>
            </a:bodyPr>
            <a:p>
              <a:pPr>
                <a:lnSpc>
                  <a:spcPct val="80000"/>
                </a:lnSpc>
                <a:spcBef>
                  <a:spcPts val="0"/>
                </a:spcBef>
                <a:spcAft>
                  <a:spcPts val="0"/>
                </a:spcAft>
              </a:pPr>
              <a:r>
                <a:rPr lang="zh-CN" altLang="en-US" sz="9600">
                  <a:solidFill>
                    <a:schemeClr val="bg1"/>
                  </a:solidFill>
                  <a:effectLst>
                    <a:reflection blurRad="6350" stA="55000" endA="300" endPos="45500" dir="5400000" sy="-100000" algn="bl" rotWithShape="0"/>
                  </a:effectLst>
                  <a:latin typeface="阿里巴巴普惠体 B" panose="00020600040101010101" charset="-122"/>
                  <a:ea typeface="阿里巴巴普惠体 B" panose="00020600040101010101" charset="-122"/>
                </a:rPr>
                <a:t>A</a:t>
              </a:r>
              <a:r>
                <a:rPr lang="en-US" altLang="zh-CN" sz="9600">
                  <a:solidFill>
                    <a:schemeClr val="bg1"/>
                  </a:solidFill>
                  <a:effectLst>
                    <a:reflection blurRad="6350" stA="55000" endA="300" endPos="45500" dir="5400000" sy="-100000" algn="bl" rotWithShape="0"/>
                  </a:effectLst>
                  <a:latin typeface="阿里巴巴普惠体 B" panose="00020600040101010101" charset="-122"/>
                  <a:ea typeface="阿里巴巴普惠体 B" panose="00020600040101010101" charset="-122"/>
                </a:rPr>
                <a:t>NT BUSINESS</a:t>
              </a:r>
              <a:endParaRPr lang="en-US" altLang="zh-CN" sz="9600">
                <a:solidFill>
                  <a:schemeClr val="bg1"/>
                </a:solidFill>
                <a:effectLst>
                  <a:reflection blurRad="6350" stA="55000" endA="300" endPos="45500" dir="5400000" sy="-100000" algn="bl" rotWithShape="0"/>
                </a:effectLst>
                <a:latin typeface="阿里巴巴普惠体 B" panose="00020600040101010101" charset="-122"/>
                <a:ea typeface="阿里巴巴普惠体 B" panose="00020600040101010101" charset="-122"/>
              </a:endParaRPr>
            </a:p>
          </p:txBody>
        </p:sp>
        <p:sp>
          <p:nvSpPr>
            <p:cNvPr id="9" name="文本框 8"/>
            <p:cNvSpPr txBox="1"/>
            <p:nvPr/>
          </p:nvSpPr>
          <p:spPr>
            <a:xfrm>
              <a:off x="6208" y="2432"/>
              <a:ext cx="6213" cy="1074"/>
            </a:xfrm>
            <a:prstGeom prst="rect">
              <a:avLst/>
            </a:prstGeom>
            <a:noFill/>
          </p:spPr>
          <p:txBody>
            <a:bodyPr wrap="square" rtlCol="0">
              <a:spAutoFit/>
            </a:bodyPr>
            <a:p>
              <a:pPr>
                <a:lnSpc>
                  <a:spcPct val="80000"/>
                </a:lnSpc>
                <a:spcBef>
                  <a:spcPts val="0"/>
                </a:spcBef>
                <a:spcAft>
                  <a:spcPts val="0"/>
                </a:spcAft>
              </a:pPr>
              <a:r>
                <a:rPr lang="zh-CN" sz="4800">
                  <a:solidFill>
                    <a:schemeClr val="bg1"/>
                  </a:solidFill>
                  <a:effectLst>
                    <a:outerShdw blurRad="50800" dist="38100" dir="2700000" algn="tl" rotWithShape="0">
                      <a:prstClr val="black">
                        <a:alpha val="20000"/>
                      </a:prstClr>
                    </a:outerShdw>
                  </a:effectLst>
                  <a:latin typeface="阿里巴巴普惠体 B" panose="00020600040101010101" charset="-122"/>
                  <a:ea typeface="阿里巴巴普惠体 B" panose="00020600040101010101" charset="-122"/>
                </a:rPr>
                <a:t>去中心化金融</a:t>
              </a:r>
              <a:endParaRPr lang="zh-CN" sz="4800">
                <a:solidFill>
                  <a:schemeClr val="bg1"/>
                </a:solidFill>
                <a:effectLst>
                  <a:outerShdw blurRad="50800" dist="38100" dir="2700000" algn="tl" rotWithShape="0">
                    <a:prstClr val="black">
                      <a:alpha val="20000"/>
                    </a:prstClr>
                  </a:outerShdw>
                </a:effectLst>
                <a:latin typeface="阿里巴巴普惠体 B" panose="00020600040101010101" charset="-122"/>
                <a:ea typeface="阿里巴巴普惠体 B" panose="00020600040101010101"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500" advClick="0" advTm="0">
        <p:checker/>
      </p:transition>
    </mc:Choice>
    <mc:Fallback>
      <p:transition spd="slow" advClick="0"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 repeatCount="indefinite" fill="hold" display="0">
                  <p:stCondLst>
                    <p:cond delay="indefinite"/>
                  </p:stCondLst>
                  <p:endCondLst>
                    <p:cond evt="onStopAudio" delay="0">
                      <p:tgtEl>
                        <p:sldTgt/>
                      </p:tgtEl>
                    </p:cond>
                  </p:endCondLst>
                </p:cTn>
                <p:tgtEl>
                  <p:spTgt spid="2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rot="0">
            <a:off x="160655" y="240665"/>
            <a:ext cx="753745" cy="689610"/>
            <a:chOff x="176462" y="208548"/>
            <a:chExt cx="753977" cy="689812"/>
          </a:xfrm>
        </p:grpSpPr>
        <p:grpSp>
          <p:nvGrpSpPr>
            <p:cNvPr id="7" name="组合 6"/>
            <p:cNvGrpSpPr/>
            <p:nvPr/>
          </p:nvGrpSpPr>
          <p:grpSpPr>
            <a:xfrm>
              <a:off x="336882" y="208548"/>
              <a:ext cx="593557" cy="593557"/>
              <a:chOff x="176461" y="144380"/>
              <a:chExt cx="802107" cy="802107"/>
            </a:xfrm>
          </p:grpSpPr>
          <p:sp>
            <p:nvSpPr>
              <p:cNvPr id="2" name="椭圆 1"/>
              <p:cNvSpPr/>
              <p:nvPr/>
            </p:nvSpPr>
            <p:spPr>
              <a:xfrm>
                <a:off x="176461" y="144380"/>
                <a:ext cx="802107" cy="802107"/>
              </a:xfrm>
              <a:prstGeom prst="ellipse">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65000"/>
                      <a:lumOff val="35000"/>
                    </a:prstClr>
                  </a:solidFill>
                  <a:effectLst/>
                  <a:uLnTx/>
                  <a:uFillTx/>
                  <a:latin typeface="思源宋体 CN" panose="02020400000000000000" pitchFamily="18" charset="-122"/>
                  <a:ea typeface="思源宋体 CN" panose="02020400000000000000" pitchFamily="18" charset="-122"/>
                  <a:cs typeface="+mn-cs"/>
                </a:endParaRPr>
              </a:p>
            </p:txBody>
          </p:sp>
          <p:sp>
            <p:nvSpPr>
              <p:cNvPr id="6" name="椭圆 5"/>
              <p:cNvSpPr/>
              <p:nvPr/>
            </p:nvSpPr>
            <p:spPr>
              <a:xfrm>
                <a:off x="376988" y="344907"/>
                <a:ext cx="401052" cy="40105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65000"/>
                      <a:lumOff val="35000"/>
                    </a:prstClr>
                  </a:solidFill>
                  <a:effectLst/>
                  <a:uLnTx/>
                  <a:uFillTx/>
                  <a:latin typeface="思源宋体 CN" panose="02020400000000000000" pitchFamily="18" charset="-122"/>
                  <a:ea typeface="思源宋体 CN" panose="02020400000000000000" pitchFamily="18" charset="-122"/>
                  <a:cs typeface="+mn-cs"/>
                </a:endParaRPr>
              </a:p>
            </p:txBody>
          </p:sp>
        </p:grpSp>
        <p:sp>
          <p:nvSpPr>
            <p:cNvPr id="9" name="椭圆 8"/>
            <p:cNvSpPr/>
            <p:nvPr/>
          </p:nvSpPr>
          <p:spPr>
            <a:xfrm>
              <a:off x="176462" y="689811"/>
              <a:ext cx="208549" cy="208549"/>
            </a:xfrm>
            <a:prstGeom prst="ellipse">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65000"/>
                    <a:lumOff val="35000"/>
                  </a:prstClr>
                </a:solidFill>
                <a:effectLst/>
                <a:uLnTx/>
                <a:uFillTx/>
                <a:latin typeface="思源宋体 CN" panose="02020400000000000000" pitchFamily="18" charset="-122"/>
                <a:ea typeface="思源宋体 CN" panose="02020400000000000000" pitchFamily="18" charset="-122"/>
                <a:cs typeface="+mn-cs"/>
              </a:endParaRPr>
            </a:p>
          </p:txBody>
        </p:sp>
      </p:grpSp>
      <p:sp>
        <p:nvSpPr>
          <p:cNvPr id="13" name="椭圆 12"/>
          <p:cNvSpPr/>
          <p:nvPr/>
        </p:nvSpPr>
        <p:spPr>
          <a:xfrm>
            <a:off x="10876547" y="5486401"/>
            <a:ext cx="2181725" cy="2181725"/>
          </a:xfrm>
          <a:prstGeom prst="ellipse">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tx1">
                  <a:lumMod val="65000"/>
                  <a:lumOff val="35000"/>
                </a:schemeClr>
              </a:solidFill>
              <a:latin typeface="思源宋体 CN" panose="02020400000000000000" pitchFamily="18" charset="-122"/>
              <a:ea typeface="思源宋体 CN" panose="02020400000000000000" pitchFamily="18" charset="-122"/>
            </a:endParaRPr>
          </a:p>
        </p:txBody>
      </p:sp>
      <p:grpSp>
        <p:nvGrpSpPr>
          <p:cNvPr id="32" name="组合 31"/>
          <p:cNvGrpSpPr/>
          <p:nvPr/>
        </p:nvGrpSpPr>
        <p:grpSpPr>
          <a:xfrm>
            <a:off x="5777048" y="1572058"/>
            <a:ext cx="4963160" cy="3622042"/>
            <a:chOff x="8012203" y="974085"/>
            <a:chExt cx="4133591" cy="4688990"/>
          </a:xfrm>
        </p:grpSpPr>
        <p:sp>
          <p:nvSpPr>
            <p:cNvPr id="33" name="文本框 16"/>
            <p:cNvSpPr txBox="1"/>
            <p:nvPr/>
          </p:nvSpPr>
          <p:spPr>
            <a:xfrm>
              <a:off x="8104754" y="2103588"/>
              <a:ext cx="4041040" cy="3559487"/>
            </a:xfrm>
            <a:prstGeom prst="rect">
              <a:avLst/>
            </a:prstGeom>
            <a:noFill/>
          </p:spPr>
          <p:txBody>
            <a:bodyPr wrap="square" lIns="0" rtlCol="0">
              <a:spAutoFit/>
            </a:bodyPr>
            <a:lstStyle/>
            <a:p>
              <a:pPr lvl="0" defTabSz="914400">
                <a:lnSpc>
                  <a:spcPct val="120000"/>
                </a:lnSpc>
                <a:spcBef>
                  <a:spcPts val="0"/>
                </a:spcBef>
                <a:spcAft>
                  <a:spcPts val="0"/>
                </a:spcAft>
                <a:defRPr/>
              </a:pPr>
              <a:r>
                <a:rPr lang="zh-CN" altLang="en-US" sz="2400" dirty="0">
                  <a:solidFill>
                    <a:schemeClr val="tx1">
                      <a:lumMod val="65000"/>
                      <a:lumOff val="35000"/>
                    </a:schemeClr>
                  </a:solidFill>
                  <a:latin typeface="思源宋体 CN" panose="02020400000000000000" pitchFamily="18" charset="-122"/>
                  <a:ea typeface="思源宋体 CN" panose="02020400000000000000" pitchFamily="18" charset="-122"/>
                  <a:cs typeface="+mn-ea"/>
                  <a:sym typeface="思源黑体 CN Bold" panose="020B0800000000000000" pitchFamily="34" charset="-122"/>
                </a:rPr>
                <a:t>5分钟产50枚，日产币14400枚</a:t>
              </a:r>
              <a:endParaRPr lang="zh-CN" altLang="en-US" sz="2400" dirty="0">
                <a:solidFill>
                  <a:schemeClr val="tx1">
                    <a:lumMod val="65000"/>
                    <a:lumOff val="35000"/>
                  </a:schemeClr>
                </a:solidFill>
                <a:latin typeface="思源宋体 CN" panose="02020400000000000000" pitchFamily="18" charset="-122"/>
                <a:ea typeface="思源宋体 CN" panose="02020400000000000000" pitchFamily="18" charset="-122"/>
                <a:cs typeface="+mn-ea"/>
                <a:sym typeface="思源黑体 CN Bold" panose="020B0800000000000000" pitchFamily="34" charset="-122"/>
              </a:endParaRPr>
            </a:p>
            <a:p>
              <a:pPr lvl="0" defTabSz="914400">
                <a:lnSpc>
                  <a:spcPct val="120000"/>
                </a:lnSpc>
                <a:spcBef>
                  <a:spcPts val="0"/>
                </a:spcBef>
                <a:spcAft>
                  <a:spcPts val="0"/>
                </a:spcAft>
                <a:defRPr/>
              </a:pPr>
              <a:r>
                <a:rPr lang="zh-CN" altLang="en-US" sz="2400" dirty="0">
                  <a:solidFill>
                    <a:schemeClr val="tx1">
                      <a:lumMod val="65000"/>
                      <a:lumOff val="35000"/>
                    </a:schemeClr>
                  </a:solidFill>
                  <a:latin typeface="思源宋体 CN" panose="02020400000000000000" pitchFamily="18" charset="-122"/>
                  <a:ea typeface="思源宋体 CN" panose="02020400000000000000" pitchFamily="18" charset="-122"/>
                  <a:cs typeface="+mn-ea"/>
                  <a:sym typeface="思源黑体 CN Bold" panose="020B0800000000000000" pitchFamily="34" charset="-122"/>
                </a:rPr>
                <a:t>第2年减半</a:t>
              </a:r>
              <a:endParaRPr lang="zh-CN" altLang="en-US" sz="2400" dirty="0">
                <a:solidFill>
                  <a:schemeClr val="tx1">
                    <a:lumMod val="65000"/>
                    <a:lumOff val="35000"/>
                  </a:schemeClr>
                </a:solidFill>
                <a:latin typeface="思源宋体 CN" panose="02020400000000000000" pitchFamily="18" charset="-122"/>
                <a:ea typeface="思源宋体 CN" panose="02020400000000000000" pitchFamily="18" charset="-122"/>
                <a:cs typeface="+mn-ea"/>
                <a:sym typeface="思源黑体 CN Bold" panose="020B0800000000000000" pitchFamily="34" charset="-122"/>
              </a:endParaRPr>
            </a:p>
            <a:p>
              <a:pPr lvl="0" defTabSz="914400">
                <a:lnSpc>
                  <a:spcPct val="120000"/>
                </a:lnSpc>
                <a:spcBef>
                  <a:spcPts val="0"/>
                </a:spcBef>
                <a:spcAft>
                  <a:spcPts val="0"/>
                </a:spcAft>
                <a:defRPr/>
              </a:pPr>
              <a:r>
                <a:rPr lang="zh-CN" altLang="en-US" sz="2400" dirty="0">
                  <a:solidFill>
                    <a:schemeClr val="tx1">
                      <a:lumMod val="65000"/>
                      <a:lumOff val="35000"/>
                    </a:schemeClr>
                  </a:solidFill>
                  <a:latin typeface="思源宋体 CN" panose="02020400000000000000" pitchFamily="18" charset="-122"/>
                  <a:ea typeface="思源宋体 CN" panose="02020400000000000000" pitchFamily="18" charset="-122"/>
                  <a:cs typeface="+mn-ea"/>
                  <a:sym typeface="思源黑体 CN Bold" panose="020B0800000000000000" pitchFamily="34" charset="-122"/>
                </a:rPr>
                <a:t>第3年递减5%</a:t>
              </a:r>
              <a:endParaRPr lang="zh-CN" altLang="en-US" sz="2400" dirty="0">
                <a:solidFill>
                  <a:schemeClr val="tx1">
                    <a:lumMod val="65000"/>
                    <a:lumOff val="35000"/>
                  </a:schemeClr>
                </a:solidFill>
                <a:latin typeface="思源宋体 CN" panose="02020400000000000000" pitchFamily="18" charset="-122"/>
                <a:ea typeface="思源宋体 CN" panose="02020400000000000000" pitchFamily="18" charset="-122"/>
                <a:cs typeface="+mn-ea"/>
                <a:sym typeface="思源黑体 CN Bold" panose="020B0800000000000000" pitchFamily="34" charset="-122"/>
              </a:endParaRPr>
            </a:p>
            <a:p>
              <a:pPr lvl="0" defTabSz="914400">
                <a:lnSpc>
                  <a:spcPct val="120000"/>
                </a:lnSpc>
                <a:spcBef>
                  <a:spcPts val="0"/>
                </a:spcBef>
                <a:spcAft>
                  <a:spcPts val="0"/>
                </a:spcAft>
                <a:defRPr/>
              </a:pPr>
              <a:r>
                <a:rPr lang="zh-CN" altLang="en-US" sz="2400" dirty="0">
                  <a:solidFill>
                    <a:schemeClr val="tx1">
                      <a:lumMod val="65000"/>
                      <a:lumOff val="35000"/>
                    </a:schemeClr>
                  </a:solidFill>
                  <a:latin typeface="思源宋体 CN" panose="02020400000000000000" pitchFamily="18" charset="-122"/>
                  <a:ea typeface="思源宋体 CN" panose="02020400000000000000" pitchFamily="18" charset="-122"/>
                  <a:cs typeface="+mn-ea"/>
                  <a:sym typeface="思源黑体 CN Bold" panose="020B0800000000000000" pitchFamily="34" charset="-122"/>
                </a:rPr>
                <a:t>挖矿产出3800万枚</a:t>
              </a:r>
              <a:endParaRPr lang="zh-CN" altLang="en-US" sz="2400" dirty="0">
                <a:solidFill>
                  <a:schemeClr val="tx1">
                    <a:lumMod val="65000"/>
                    <a:lumOff val="35000"/>
                  </a:schemeClr>
                </a:solidFill>
                <a:latin typeface="思源宋体 CN" panose="02020400000000000000" pitchFamily="18" charset="-122"/>
                <a:ea typeface="思源宋体 CN" panose="02020400000000000000" pitchFamily="18" charset="-122"/>
                <a:cs typeface="+mn-ea"/>
                <a:sym typeface="思源黑体 CN Bold" panose="020B0800000000000000" pitchFamily="34" charset="-122"/>
              </a:endParaRPr>
            </a:p>
            <a:p>
              <a:pPr lvl="0" defTabSz="914400">
                <a:lnSpc>
                  <a:spcPct val="120000"/>
                </a:lnSpc>
                <a:spcBef>
                  <a:spcPts val="0"/>
                </a:spcBef>
                <a:spcAft>
                  <a:spcPts val="0"/>
                </a:spcAft>
                <a:defRPr/>
              </a:pPr>
              <a:r>
                <a:rPr lang="zh-CN" altLang="en-US" sz="2400" dirty="0">
                  <a:solidFill>
                    <a:schemeClr val="tx1">
                      <a:lumMod val="65000"/>
                      <a:lumOff val="35000"/>
                    </a:schemeClr>
                  </a:solidFill>
                  <a:latin typeface="思源宋体 CN" panose="02020400000000000000" pitchFamily="18" charset="-122"/>
                  <a:ea typeface="思源宋体 CN" panose="02020400000000000000" pitchFamily="18" charset="-122"/>
                  <a:cs typeface="+mn-ea"/>
                  <a:sym typeface="思源黑体 CN Bold" panose="020B0800000000000000" pitchFamily="34" charset="-122"/>
                </a:rPr>
                <a:t>生态建设220万枚</a:t>
              </a:r>
              <a:endParaRPr lang="zh-CN" altLang="en-US" sz="2400" dirty="0">
                <a:solidFill>
                  <a:schemeClr val="tx1">
                    <a:lumMod val="65000"/>
                    <a:lumOff val="35000"/>
                  </a:schemeClr>
                </a:solidFill>
                <a:latin typeface="思源宋体 CN" panose="02020400000000000000" pitchFamily="18" charset="-122"/>
                <a:ea typeface="思源宋体 CN" panose="02020400000000000000" pitchFamily="18" charset="-122"/>
                <a:cs typeface="+mn-ea"/>
                <a:sym typeface="思源黑体 CN Bold" panose="020B0800000000000000" pitchFamily="34" charset="-122"/>
              </a:endParaRPr>
            </a:p>
            <a:p>
              <a:pPr lvl="0" defTabSz="914400">
                <a:lnSpc>
                  <a:spcPct val="120000"/>
                </a:lnSpc>
                <a:spcBef>
                  <a:spcPts val="0"/>
                </a:spcBef>
                <a:spcAft>
                  <a:spcPts val="0"/>
                </a:spcAft>
                <a:defRPr/>
              </a:pPr>
              <a:r>
                <a:rPr lang="zh-CN" altLang="en-US" sz="2400" dirty="0">
                  <a:solidFill>
                    <a:schemeClr val="tx1">
                      <a:lumMod val="65000"/>
                      <a:lumOff val="35000"/>
                    </a:schemeClr>
                  </a:solidFill>
                  <a:latin typeface="思源宋体 CN" panose="02020400000000000000" pitchFamily="18" charset="-122"/>
                  <a:ea typeface="思源宋体 CN" panose="02020400000000000000" pitchFamily="18" charset="-122"/>
                  <a:cs typeface="+mn-ea"/>
                  <a:sym typeface="思源黑体 CN Bold" panose="020B0800000000000000" pitchFamily="34" charset="-122"/>
                </a:rPr>
                <a:t>技术团队180万枚(36个月释放)</a:t>
              </a:r>
              <a:endParaRPr lang="zh-CN" altLang="en-US" sz="2400" dirty="0">
                <a:solidFill>
                  <a:schemeClr val="tx1">
                    <a:lumMod val="65000"/>
                    <a:lumOff val="35000"/>
                  </a:schemeClr>
                </a:solidFill>
                <a:latin typeface="思源宋体 CN" panose="02020400000000000000" pitchFamily="18" charset="-122"/>
                <a:ea typeface="思源宋体 CN" panose="02020400000000000000" pitchFamily="18" charset="-122"/>
                <a:cs typeface="+mn-ea"/>
                <a:sym typeface="思源黑体 CN Bold" panose="020B0800000000000000" pitchFamily="34" charset="-122"/>
              </a:endParaRPr>
            </a:p>
          </p:txBody>
        </p:sp>
        <p:sp>
          <p:nvSpPr>
            <p:cNvPr id="34" name="文本框 33"/>
            <p:cNvSpPr txBox="1"/>
            <p:nvPr/>
          </p:nvSpPr>
          <p:spPr>
            <a:xfrm>
              <a:off x="8012203" y="974085"/>
              <a:ext cx="4133062" cy="835205"/>
            </a:xfrm>
            <a:prstGeom prst="rect">
              <a:avLst/>
            </a:prstGeom>
            <a:noFill/>
          </p:spPr>
          <p:txBody>
            <a:bodyPr wrap="square" rtlCol="0">
              <a:spAutoFit/>
            </a:bodyPr>
            <a:lstStyle/>
            <a:p>
              <a:pPr>
                <a:defRPr/>
              </a:pPr>
              <a:r>
                <a:rPr lang="zh-CN" altLang="en-US" sz="3600" b="1" dirty="0">
                  <a:solidFill>
                    <a:schemeClr val="tx1">
                      <a:lumMod val="65000"/>
                      <a:lumOff val="35000"/>
                    </a:schemeClr>
                  </a:solidFill>
                  <a:latin typeface="思源黑体 CN Bold" panose="020B0800000000000000" pitchFamily="34" charset="-122"/>
                  <a:ea typeface="思源黑体 CN Bold" panose="020B0800000000000000" pitchFamily="34" charset="-122"/>
                  <a:cs typeface="思源黑体 CN Bold" panose="020B0800000000000000" pitchFamily="34" charset="-122"/>
                </a:rPr>
                <a:t>ABS发行总量4200万枚</a:t>
              </a:r>
              <a:endParaRPr lang="zh-CN" altLang="en-US" sz="3600" b="1" dirty="0">
                <a:solidFill>
                  <a:schemeClr val="tx1">
                    <a:lumMod val="65000"/>
                    <a:lumOff val="35000"/>
                  </a:schemeClr>
                </a:solidFill>
                <a:latin typeface="思源黑体 CN Bold" panose="020B0800000000000000" pitchFamily="34" charset="-122"/>
                <a:ea typeface="思源黑体 CN Bold" panose="020B0800000000000000" pitchFamily="34" charset="-122"/>
                <a:cs typeface="思源黑体 CN Bold" panose="020B0800000000000000" pitchFamily="34" charset="-122"/>
              </a:endParaRPr>
            </a:p>
          </p:txBody>
        </p:sp>
      </p:grpSp>
      <p:grpSp>
        <p:nvGrpSpPr>
          <p:cNvPr id="43" name="组合 42"/>
          <p:cNvGrpSpPr/>
          <p:nvPr/>
        </p:nvGrpSpPr>
        <p:grpSpPr>
          <a:xfrm>
            <a:off x="1241425" y="1505384"/>
            <a:ext cx="3938270" cy="3938270"/>
            <a:chOff x="1299" y="2299"/>
            <a:chExt cx="6202" cy="6202"/>
          </a:xfrm>
        </p:grpSpPr>
        <p:pic>
          <p:nvPicPr>
            <p:cNvPr id="14" name="图片 13"/>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1991" y="2987"/>
              <a:ext cx="4825" cy="4825"/>
            </a:xfrm>
            <a:prstGeom prst="ellipse">
              <a:avLst/>
            </a:prstGeom>
          </p:spPr>
        </p:pic>
        <p:grpSp>
          <p:nvGrpSpPr>
            <p:cNvPr id="15" name="组合 14"/>
            <p:cNvGrpSpPr/>
            <p:nvPr/>
          </p:nvGrpSpPr>
          <p:grpSpPr>
            <a:xfrm>
              <a:off x="1299" y="2299"/>
              <a:ext cx="6203" cy="6203"/>
              <a:chOff x="3888089" y="1393258"/>
              <a:chExt cx="4446070" cy="4446069"/>
            </a:xfrm>
          </p:grpSpPr>
          <p:sp>
            <p:nvSpPr>
              <p:cNvPr id="16" name="Oval 5"/>
              <p:cNvSpPr/>
              <p:nvPr/>
            </p:nvSpPr>
            <p:spPr>
              <a:xfrm>
                <a:off x="3888089" y="1393258"/>
                <a:ext cx="4446070" cy="4446069"/>
              </a:xfrm>
              <a:prstGeom prst="ellipse">
                <a:avLst/>
              </a:prstGeom>
              <a:noFill/>
              <a:ln w="12700" cap="flat" cmpd="sng" algn="ctr">
                <a:solidFill>
                  <a:sysClr val="windowText" lastClr="000000">
                    <a:alpha val="20000"/>
                  </a:sysClr>
                </a:solidFill>
                <a:prstDash val="dash"/>
                <a:miter lim="800000"/>
              </a:ln>
              <a:effectLst/>
            </p:spPr>
            <p:txBody>
              <a:bodyPr rtlCol="0" anchor="ctr"/>
              <a:lstStyle/>
              <a:p>
                <a:pPr algn="ctr">
                  <a:defRPr/>
                </a:pPr>
                <a:endParaRPr lang="en-US" sz="1400" kern="0" dirty="0">
                  <a:solidFill>
                    <a:prstClr val="white"/>
                  </a:solidFill>
                  <a:latin typeface="思源宋体 CN" panose="02020400000000000000" pitchFamily="18" charset="-122"/>
                  <a:ea typeface="思源宋体 CN" panose="02020400000000000000" pitchFamily="18" charset="-122"/>
                </a:endParaRPr>
              </a:p>
            </p:txBody>
          </p:sp>
          <p:grpSp>
            <p:nvGrpSpPr>
              <p:cNvPr id="17" name="组合 16"/>
              <p:cNvGrpSpPr/>
              <p:nvPr/>
            </p:nvGrpSpPr>
            <p:grpSpPr>
              <a:xfrm>
                <a:off x="7602772" y="1988562"/>
                <a:ext cx="615257" cy="523750"/>
                <a:chOff x="5125873" y="1538882"/>
                <a:chExt cx="796495" cy="678032"/>
              </a:xfrm>
            </p:grpSpPr>
            <p:sp>
              <p:nvSpPr>
                <p:cNvPr id="27" name="椭圆 26"/>
                <p:cNvSpPr/>
                <p:nvPr/>
              </p:nvSpPr>
              <p:spPr>
                <a:xfrm>
                  <a:off x="5186113" y="1538882"/>
                  <a:ext cx="678032" cy="678032"/>
                </a:xfrm>
                <a:prstGeom prst="ellipse">
                  <a:avLst/>
                </a:prstGeom>
                <a:gradFill>
                  <a:gsLst>
                    <a:gs pos="100000">
                      <a:srgbClr val="FF9632"/>
                    </a:gs>
                    <a:gs pos="16000">
                      <a:srgbClr val="FF3411"/>
                    </a:gs>
                  </a:gsLst>
                  <a:lin ang="2700000" scaled="0"/>
                </a:gradFill>
                <a:ln w="12700" cap="flat" cmpd="sng" algn="ctr">
                  <a:noFill/>
                  <a:prstDash val="solid"/>
                  <a:miter lim="800000"/>
                </a:ln>
                <a:effectLst/>
              </p:spPr>
              <p:txBody>
                <a:bodyPr rot="0" spcFirstLastPara="0" vertOverflow="overflow" horzOverflow="overflow" vert="horz" wrap="square" lIns="91440" tIns="45720" rIns="360000" bIns="45720" numCol="1" spcCol="0" rtlCol="0" fromWordArt="0" anchor="ctr" anchorCtr="0" forceAA="0" compatLnSpc="1">
                  <a:noAutofit/>
                </a:bodyPr>
                <a:lstStyle/>
                <a:p>
                  <a:pPr algn="ctr" defTabSz="914400">
                    <a:defRPr/>
                  </a:pPr>
                  <a:endParaRPr lang="zh-CN" altLang="en-US" sz="1600" b="1" kern="0" dirty="0">
                    <a:solidFill>
                      <a:prstClr val="white"/>
                    </a:solidFill>
                    <a:latin typeface="思源宋体 CN" panose="02020400000000000000" pitchFamily="18" charset="-122"/>
                    <a:ea typeface="思源宋体 CN" panose="02020400000000000000" pitchFamily="18" charset="-122"/>
                    <a:cs typeface="Open Sans" panose="020B0606030504020204" charset="0"/>
                  </a:endParaRPr>
                </a:p>
              </p:txBody>
            </p:sp>
            <p:sp>
              <p:nvSpPr>
                <p:cNvPr id="28" name="矩形 27"/>
                <p:cNvSpPr/>
                <p:nvPr/>
              </p:nvSpPr>
              <p:spPr>
                <a:xfrm>
                  <a:off x="5125873" y="1645219"/>
                  <a:ext cx="796495" cy="492750"/>
                </a:xfrm>
                <a:prstGeom prst="rect">
                  <a:avLst/>
                </a:prstGeom>
              </p:spPr>
              <p:txBody>
                <a:bodyPr wrap="none">
                  <a:spAutoFit/>
                </a:bodyPr>
                <a:lstStyle/>
                <a:p>
                  <a:pPr algn="ctr" defTabSz="914400">
                    <a:defRPr/>
                  </a:pPr>
                  <a:r>
                    <a:rPr lang="zh-CN" altLang="en-US" sz="1600" b="1" kern="0" dirty="0">
                      <a:solidFill>
                        <a:prstClr val="white"/>
                      </a:solidFill>
                      <a:latin typeface="思源宋体 CN" panose="02020400000000000000" pitchFamily="18" charset="-122"/>
                      <a:ea typeface="思源宋体 CN" panose="02020400000000000000" pitchFamily="18" charset="-122"/>
                      <a:cs typeface="Open Sans" panose="020B0606030504020204" charset="0"/>
                    </a:rPr>
                    <a:t>应用</a:t>
                  </a:r>
                  <a:endParaRPr lang="zh-CN" altLang="en-US" sz="1600" b="1" kern="0" dirty="0">
                    <a:solidFill>
                      <a:prstClr val="white"/>
                    </a:solidFill>
                    <a:latin typeface="思源宋体 CN" panose="02020400000000000000" pitchFamily="18" charset="-122"/>
                    <a:ea typeface="思源宋体 CN" panose="02020400000000000000" pitchFamily="18" charset="-122"/>
                    <a:cs typeface="Open Sans" panose="020B0606030504020204" charset="0"/>
                  </a:endParaRPr>
                </a:p>
              </p:txBody>
            </p:sp>
          </p:grpSp>
          <p:grpSp>
            <p:nvGrpSpPr>
              <p:cNvPr id="18" name="组合 17"/>
              <p:cNvGrpSpPr/>
              <p:nvPr/>
            </p:nvGrpSpPr>
            <p:grpSpPr>
              <a:xfrm>
                <a:off x="7602771" y="4446703"/>
                <a:ext cx="615257" cy="523750"/>
                <a:chOff x="5125871" y="1538882"/>
                <a:chExt cx="796495" cy="678032"/>
              </a:xfrm>
            </p:grpSpPr>
            <p:sp>
              <p:nvSpPr>
                <p:cNvPr id="25" name="椭圆 24"/>
                <p:cNvSpPr/>
                <p:nvPr/>
              </p:nvSpPr>
              <p:spPr>
                <a:xfrm>
                  <a:off x="5186113" y="1538882"/>
                  <a:ext cx="678032" cy="678032"/>
                </a:xfrm>
                <a:prstGeom prst="ellipse">
                  <a:avLst/>
                </a:prstGeom>
                <a:gradFill>
                  <a:gsLst>
                    <a:gs pos="100000">
                      <a:srgbClr val="FF9632"/>
                    </a:gs>
                    <a:gs pos="16000">
                      <a:srgbClr val="FF3411"/>
                    </a:gs>
                  </a:gsLst>
                  <a:lin ang="2700000" scaled="0"/>
                </a:gradFill>
                <a:ln w="12700" cap="flat" cmpd="sng" algn="ctr">
                  <a:noFill/>
                  <a:prstDash val="solid"/>
                  <a:miter lim="800000"/>
                </a:ln>
                <a:effectLst/>
              </p:spPr>
              <p:txBody>
                <a:bodyPr rot="0" spcFirstLastPara="0" vertOverflow="overflow" horzOverflow="overflow" vert="horz" wrap="square" lIns="91440" tIns="45720" rIns="360000" bIns="45720" numCol="1" spcCol="0" rtlCol="0" fromWordArt="0" anchor="ctr" anchorCtr="0" forceAA="0" compatLnSpc="1">
                  <a:noAutofit/>
                </a:bodyPr>
                <a:lstStyle/>
                <a:p>
                  <a:pPr algn="ctr" defTabSz="914400">
                    <a:defRPr/>
                  </a:pPr>
                  <a:endParaRPr lang="zh-CN" altLang="en-US" sz="1600" b="1" kern="0" dirty="0">
                    <a:solidFill>
                      <a:prstClr val="white"/>
                    </a:solidFill>
                    <a:latin typeface="思源宋体 CN" panose="02020400000000000000" pitchFamily="18" charset="-122"/>
                    <a:ea typeface="思源宋体 CN" panose="02020400000000000000" pitchFamily="18" charset="-122"/>
                    <a:cs typeface="Open Sans" panose="020B0606030504020204" charset="0"/>
                  </a:endParaRPr>
                </a:p>
              </p:txBody>
            </p:sp>
            <p:sp>
              <p:nvSpPr>
                <p:cNvPr id="26" name="矩形 25"/>
                <p:cNvSpPr/>
                <p:nvPr/>
              </p:nvSpPr>
              <p:spPr>
                <a:xfrm>
                  <a:off x="5125871" y="1645219"/>
                  <a:ext cx="796495" cy="492750"/>
                </a:xfrm>
                <a:prstGeom prst="rect">
                  <a:avLst/>
                </a:prstGeom>
              </p:spPr>
              <p:txBody>
                <a:bodyPr wrap="none">
                  <a:spAutoFit/>
                </a:bodyPr>
                <a:lstStyle/>
                <a:p>
                  <a:pPr algn="ctr" defTabSz="914400">
                    <a:defRPr/>
                  </a:pPr>
                  <a:r>
                    <a:rPr lang="zh-CN" altLang="en-US" sz="1600" b="1" kern="0" dirty="0">
                      <a:solidFill>
                        <a:prstClr val="white"/>
                      </a:solidFill>
                      <a:latin typeface="思源宋体 CN" panose="02020400000000000000" pitchFamily="18" charset="-122"/>
                      <a:ea typeface="思源宋体 CN" panose="02020400000000000000" pitchFamily="18" charset="-122"/>
                      <a:cs typeface="Open Sans" panose="020B0606030504020204" charset="0"/>
                    </a:rPr>
                    <a:t>趋势</a:t>
                  </a:r>
                  <a:endParaRPr lang="zh-CN" altLang="en-US" sz="1600" b="1" kern="0" dirty="0">
                    <a:solidFill>
                      <a:prstClr val="white"/>
                    </a:solidFill>
                    <a:latin typeface="思源宋体 CN" panose="02020400000000000000" pitchFamily="18" charset="-122"/>
                    <a:ea typeface="思源宋体 CN" panose="02020400000000000000" pitchFamily="18" charset="-122"/>
                    <a:cs typeface="Open Sans" panose="020B0606030504020204" charset="0"/>
                  </a:endParaRPr>
                </a:p>
              </p:txBody>
            </p:sp>
          </p:grpSp>
          <p:grpSp>
            <p:nvGrpSpPr>
              <p:cNvPr id="19" name="组合 18"/>
              <p:cNvGrpSpPr/>
              <p:nvPr/>
            </p:nvGrpSpPr>
            <p:grpSpPr>
              <a:xfrm>
                <a:off x="3944753" y="4446703"/>
                <a:ext cx="615257" cy="523750"/>
                <a:chOff x="5125871" y="1538882"/>
                <a:chExt cx="796495" cy="678032"/>
              </a:xfrm>
            </p:grpSpPr>
            <p:sp>
              <p:nvSpPr>
                <p:cNvPr id="23" name="椭圆 22"/>
                <p:cNvSpPr/>
                <p:nvPr/>
              </p:nvSpPr>
              <p:spPr>
                <a:xfrm>
                  <a:off x="5186113" y="1538882"/>
                  <a:ext cx="678032" cy="678032"/>
                </a:xfrm>
                <a:prstGeom prst="ellipse">
                  <a:avLst/>
                </a:prstGeom>
                <a:gradFill>
                  <a:gsLst>
                    <a:gs pos="100000">
                      <a:srgbClr val="FF9632"/>
                    </a:gs>
                    <a:gs pos="16000">
                      <a:srgbClr val="FF3411"/>
                    </a:gs>
                  </a:gsLst>
                  <a:lin ang="2700000" scaled="0"/>
                </a:gradFill>
                <a:ln w="12700" cap="flat" cmpd="sng" algn="ctr">
                  <a:noFill/>
                  <a:prstDash val="solid"/>
                  <a:miter lim="800000"/>
                </a:ln>
                <a:effectLst/>
              </p:spPr>
              <p:txBody>
                <a:bodyPr rot="0" spcFirstLastPara="0" vertOverflow="overflow" horzOverflow="overflow" vert="horz" wrap="square" lIns="91440" tIns="45720" rIns="360000" bIns="45720" numCol="1" spcCol="0" rtlCol="0" fromWordArt="0" anchor="ctr" anchorCtr="0" forceAA="0" compatLnSpc="1">
                  <a:noAutofit/>
                </a:bodyPr>
                <a:lstStyle/>
                <a:p>
                  <a:pPr algn="ctr" defTabSz="914400">
                    <a:defRPr/>
                  </a:pPr>
                  <a:endParaRPr lang="zh-CN" altLang="en-US" sz="1600" b="1" kern="0" dirty="0">
                    <a:solidFill>
                      <a:prstClr val="white"/>
                    </a:solidFill>
                    <a:latin typeface="思源宋体 CN" panose="02020400000000000000" pitchFamily="18" charset="-122"/>
                    <a:ea typeface="思源宋体 CN" panose="02020400000000000000" pitchFamily="18" charset="-122"/>
                    <a:cs typeface="Open Sans" panose="020B0606030504020204" charset="0"/>
                  </a:endParaRPr>
                </a:p>
              </p:txBody>
            </p:sp>
            <p:sp>
              <p:nvSpPr>
                <p:cNvPr id="24" name="矩形 23"/>
                <p:cNvSpPr/>
                <p:nvPr/>
              </p:nvSpPr>
              <p:spPr>
                <a:xfrm>
                  <a:off x="5125871" y="1645219"/>
                  <a:ext cx="796495" cy="492750"/>
                </a:xfrm>
                <a:prstGeom prst="rect">
                  <a:avLst/>
                </a:prstGeom>
              </p:spPr>
              <p:txBody>
                <a:bodyPr wrap="none">
                  <a:spAutoFit/>
                </a:bodyPr>
                <a:lstStyle/>
                <a:p>
                  <a:pPr algn="ctr" defTabSz="914400">
                    <a:defRPr/>
                  </a:pPr>
                  <a:r>
                    <a:rPr lang="zh-CN" altLang="en-US" sz="1600" b="1" kern="0" dirty="0">
                      <a:solidFill>
                        <a:prstClr val="white"/>
                      </a:solidFill>
                      <a:latin typeface="思源宋体 CN" panose="02020400000000000000" pitchFamily="18" charset="-122"/>
                      <a:ea typeface="思源宋体 CN" panose="02020400000000000000" pitchFamily="18" charset="-122"/>
                      <a:cs typeface="Open Sans" panose="020B0606030504020204" charset="0"/>
                    </a:rPr>
                    <a:t>市场</a:t>
                  </a:r>
                  <a:endParaRPr lang="zh-CN" altLang="en-US" sz="1600" b="1" kern="0" dirty="0">
                    <a:solidFill>
                      <a:prstClr val="white"/>
                    </a:solidFill>
                    <a:latin typeface="思源宋体 CN" panose="02020400000000000000" pitchFamily="18" charset="-122"/>
                    <a:ea typeface="思源宋体 CN" panose="02020400000000000000" pitchFamily="18" charset="-122"/>
                    <a:cs typeface="Open Sans" panose="020B0606030504020204" charset="0"/>
                  </a:endParaRPr>
                </a:p>
              </p:txBody>
            </p:sp>
          </p:grpSp>
          <p:grpSp>
            <p:nvGrpSpPr>
              <p:cNvPr id="20" name="组合 19"/>
              <p:cNvGrpSpPr/>
              <p:nvPr/>
            </p:nvGrpSpPr>
            <p:grpSpPr>
              <a:xfrm>
                <a:off x="3944753" y="1988562"/>
                <a:ext cx="615257" cy="523750"/>
                <a:chOff x="5125871" y="1538882"/>
                <a:chExt cx="796495" cy="678032"/>
              </a:xfrm>
            </p:grpSpPr>
            <p:sp>
              <p:nvSpPr>
                <p:cNvPr id="21" name="椭圆 20"/>
                <p:cNvSpPr/>
                <p:nvPr/>
              </p:nvSpPr>
              <p:spPr>
                <a:xfrm>
                  <a:off x="5186113" y="1538882"/>
                  <a:ext cx="678032" cy="678032"/>
                </a:xfrm>
                <a:prstGeom prst="ellipse">
                  <a:avLst/>
                </a:prstGeom>
                <a:gradFill>
                  <a:gsLst>
                    <a:gs pos="100000">
                      <a:srgbClr val="FF9632"/>
                    </a:gs>
                    <a:gs pos="16000">
                      <a:srgbClr val="FF3411"/>
                    </a:gs>
                  </a:gsLst>
                  <a:lin ang="2700000" scaled="0"/>
                </a:gradFill>
                <a:ln w="12700" cap="flat" cmpd="sng" algn="ctr">
                  <a:noFill/>
                  <a:prstDash val="solid"/>
                  <a:miter lim="800000"/>
                </a:ln>
                <a:effectLst/>
              </p:spPr>
              <p:txBody>
                <a:bodyPr rot="0" spcFirstLastPara="0" vertOverflow="overflow" horzOverflow="overflow" vert="horz" wrap="square" lIns="91440" tIns="45720" rIns="360000" bIns="45720" numCol="1" spcCol="0" rtlCol="0" fromWordArt="0" anchor="ctr" anchorCtr="0" forceAA="0" compatLnSpc="1">
                  <a:noAutofit/>
                </a:bodyPr>
                <a:lstStyle/>
                <a:p>
                  <a:pPr algn="ctr" defTabSz="914400">
                    <a:defRPr/>
                  </a:pPr>
                  <a:endParaRPr lang="zh-CN" altLang="en-US" sz="1600" b="1" kern="0" dirty="0">
                    <a:solidFill>
                      <a:prstClr val="white"/>
                    </a:solidFill>
                    <a:latin typeface="思源宋体 CN" panose="02020400000000000000" pitchFamily="18" charset="-122"/>
                    <a:ea typeface="思源宋体 CN" panose="02020400000000000000" pitchFamily="18" charset="-122"/>
                    <a:cs typeface="Open Sans" panose="020B0606030504020204" charset="0"/>
                  </a:endParaRPr>
                </a:p>
              </p:txBody>
            </p:sp>
            <p:sp>
              <p:nvSpPr>
                <p:cNvPr id="22" name="矩形 21"/>
                <p:cNvSpPr/>
                <p:nvPr/>
              </p:nvSpPr>
              <p:spPr>
                <a:xfrm>
                  <a:off x="5125871" y="1645219"/>
                  <a:ext cx="796495" cy="492750"/>
                </a:xfrm>
                <a:prstGeom prst="rect">
                  <a:avLst/>
                </a:prstGeom>
              </p:spPr>
              <p:txBody>
                <a:bodyPr wrap="none">
                  <a:spAutoFit/>
                </a:bodyPr>
                <a:lstStyle/>
                <a:p>
                  <a:pPr algn="ctr" defTabSz="914400">
                    <a:defRPr/>
                  </a:pPr>
                  <a:r>
                    <a:rPr lang="zh-CN" altLang="en-US" sz="1600" b="1" kern="0" dirty="0">
                      <a:solidFill>
                        <a:prstClr val="white"/>
                      </a:solidFill>
                      <a:latin typeface="思源宋体 CN" panose="02020400000000000000" pitchFamily="18" charset="-122"/>
                      <a:ea typeface="思源宋体 CN" panose="02020400000000000000" pitchFamily="18" charset="-122"/>
                      <a:cs typeface="Open Sans" panose="020B0606030504020204" charset="0"/>
                    </a:rPr>
                    <a:t>特点</a:t>
                  </a:r>
                  <a:endParaRPr lang="zh-CN" altLang="en-US" sz="1600" b="1" kern="0" dirty="0">
                    <a:solidFill>
                      <a:prstClr val="white"/>
                    </a:solidFill>
                    <a:latin typeface="思源宋体 CN" panose="02020400000000000000" pitchFamily="18" charset="-122"/>
                    <a:ea typeface="思源宋体 CN" panose="02020400000000000000" pitchFamily="18" charset="-122"/>
                    <a:cs typeface="Open Sans" panose="020B0606030504020204" charset="0"/>
                  </a:endParaRPr>
                </a:p>
              </p:txBody>
            </p:sp>
          </p:grpSp>
        </p:grpSp>
        <p:sp>
          <p:nvSpPr>
            <p:cNvPr id="3" name="object 15"/>
            <p:cNvSpPr txBox="1"/>
            <p:nvPr/>
          </p:nvSpPr>
          <p:spPr>
            <a:xfrm>
              <a:off x="3092" y="4591"/>
              <a:ext cx="2616" cy="1618"/>
            </a:xfrm>
            <a:prstGeom prst="rect">
              <a:avLst/>
            </a:prstGeom>
          </p:spPr>
          <p:txBody>
            <a:bodyPr vert="horz" wrap="square" lIns="0" tIns="12065" rIns="0" bIns="0" rtlCol="0">
              <a:spAutoFit/>
            </a:bodyPr>
            <a:p>
              <a:pPr marR="5080" algn="r">
                <a:lnSpc>
                  <a:spcPct val="100000"/>
                </a:lnSpc>
                <a:spcBef>
                  <a:spcPts val="105"/>
                </a:spcBef>
              </a:pPr>
              <a:r>
                <a:rPr lang="en-US" sz="6600" spc="-5" dirty="0">
                  <a:solidFill>
                    <a:srgbClr val="FFFFFF"/>
                  </a:solidFill>
                  <a:effectLst>
                    <a:outerShdw blurRad="50800" dist="38100" dir="2700000" algn="tl" rotWithShape="0">
                      <a:prstClr val="black">
                        <a:alpha val="40000"/>
                      </a:prstClr>
                    </a:outerShdw>
                  </a:effectLst>
                  <a:latin typeface="阿里巴巴普惠体 B" panose="00020600040101010101" charset="-122"/>
                  <a:ea typeface="阿里巴巴普惠体 B" panose="00020600040101010101" charset="-122"/>
                  <a:cs typeface="阿里巴巴普惠体 R" panose="00020600040101010101" charset="-122"/>
                  <a:sym typeface="+mn-ea"/>
                </a:rPr>
                <a:t>ABS</a:t>
              </a:r>
              <a:endParaRPr lang="en-US" sz="6600" spc="-5" dirty="0">
                <a:solidFill>
                  <a:srgbClr val="FFFFFF"/>
                </a:solidFill>
                <a:effectLst>
                  <a:outerShdw blurRad="50800" dist="38100" dir="2700000" algn="tl" rotWithShape="0">
                    <a:prstClr val="black">
                      <a:alpha val="40000"/>
                    </a:prstClr>
                  </a:outerShdw>
                </a:effectLst>
                <a:latin typeface="阿里巴巴普惠体 B" panose="00020600040101010101" charset="-122"/>
                <a:ea typeface="阿里巴巴普惠体 B" panose="00020600040101010101" charset="-122"/>
                <a:cs typeface="阿里巴巴普惠体 R" panose="00020600040101010101" charset="-122"/>
                <a:sym typeface="+mn-ea"/>
              </a:endParaRPr>
            </a:p>
          </p:txBody>
        </p:sp>
      </p:grpSp>
      <p:sp>
        <p:nvSpPr>
          <p:cNvPr id="44" name="文本框 43"/>
          <p:cNvSpPr txBox="1"/>
          <p:nvPr/>
        </p:nvSpPr>
        <p:spPr>
          <a:xfrm>
            <a:off x="985920" y="323928"/>
            <a:ext cx="2837449" cy="521970"/>
          </a:xfrm>
          <a:prstGeom prst="rect">
            <a:avLst/>
          </a:prstGeom>
          <a:noFill/>
        </p:spPr>
        <p:txBody>
          <a:bodyPr wrap="square" rtlCol="0">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srgbClr val="FF4617"/>
                </a:solidFill>
                <a:effectLst/>
                <a:uLnTx/>
                <a:uFillTx/>
                <a:latin typeface="思源宋体 CN Heavy" panose="02020900000000000000" pitchFamily="18" charset="-122"/>
                <a:ea typeface="思源宋体 CN Heavy" panose="02020900000000000000" pitchFamily="18" charset="-122"/>
                <a:cs typeface="+mn-cs"/>
                <a:sym typeface="思源黑体 CN Bold" panose="020B0800000000000000" pitchFamily="34" charset="-122"/>
              </a:rPr>
              <a:t>ABS-</a:t>
            </a:r>
            <a:r>
              <a:rPr kumimoji="0" lang="zh-CN" altLang="en-US" sz="2800" b="0" i="0" u="none" strike="noStrike" kern="1200" cap="none" spc="0" normalizeH="0" baseline="0" noProof="0" dirty="0">
                <a:ln>
                  <a:noFill/>
                </a:ln>
                <a:solidFill>
                  <a:srgbClr val="FF4617"/>
                </a:solidFill>
                <a:effectLst/>
                <a:uLnTx/>
                <a:uFillTx/>
                <a:latin typeface="思源宋体 CN Heavy" panose="02020900000000000000" pitchFamily="18" charset="-122"/>
                <a:ea typeface="思源宋体 CN Heavy" panose="02020900000000000000" pitchFamily="18" charset="-122"/>
                <a:cs typeface="+mn-cs"/>
                <a:sym typeface="思源黑体 CN Bold" panose="020B0800000000000000" pitchFamily="34" charset="-122"/>
              </a:rPr>
              <a:t>通证</a:t>
            </a:r>
            <a:endParaRPr kumimoji="0" lang="zh-CN" altLang="en-US" sz="2800" b="0" i="0" u="none" strike="noStrike" kern="1200" cap="none" spc="0" normalizeH="0" baseline="0" noProof="0" dirty="0">
              <a:ln>
                <a:noFill/>
              </a:ln>
              <a:solidFill>
                <a:srgbClr val="FF4617"/>
              </a:solidFill>
              <a:effectLst/>
              <a:uLnTx/>
              <a:uFillTx/>
              <a:latin typeface="思源宋体 CN Heavy" panose="02020900000000000000" pitchFamily="18" charset="-122"/>
              <a:ea typeface="思源宋体 CN Heavy" panose="02020900000000000000" pitchFamily="18" charset="-122"/>
              <a:cs typeface="+mn-cs"/>
              <a:sym typeface="思源黑体 CN Bold" panose="020B08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800" advClick="0" advTm="0">
        <p14:flythrough/>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160420" y="240632"/>
            <a:ext cx="3561349" cy="689812"/>
            <a:chOff x="176462" y="208548"/>
            <a:chExt cx="3561349" cy="689812"/>
          </a:xfrm>
        </p:grpSpPr>
        <p:grpSp>
          <p:nvGrpSpPr>
            <p:cNvPr id="10" name="组合 9"/>
            <p:cNvGrpSpPr/>
            <p:nvPr/>
          </p:nvGrpSpPr>
          <p:grpSpPr>
            <a:xfrm>
              <a:off x="176462" y="208548"/>
              <a:ext cx="753977" cy="689812"/>
              <a:chOff x="176462" y="208548"/>
              <a:chExt cx="753977" cy="689812"/>
            </a:xfrm>
          </p:grpSpPr>
          <p:grpSp>
            <p:nvGrpSpPr>
              <p:cNvPr id="7" name="组合 6"/>
              <p:cNvGrpSpPr/>
              <p:nvPr/>
            </p:nvGrpSpPr>
            <p:grpSpPr>
              <a:xfrm>
                <a:off x="336882" y="208548"/>
                <a:ext cx="593557" cy="593557"/>
                <a:chOff x="176461" y="144380"/>
                <a:chExt cx="802107" cy="802107"/>
              </a:xfrm>
            </p:grpSpPr>
            <p:sp>
              <p:nvSpPr>
                <p:cNvPr id="2" name="椭圆 1"/>
                <p:cNvSpPr/>
                <p:nvPr/>
              </p:nvSpPr>
              <p:spPr>
                <a:xfrm>
                  <a:off x="176461" y="144380"/>
                  <a:ext cx="802107" cy="802107"/>
                </a:xfrm>
                <a:prstGeom prst="ellipse">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65000"/>
                        <a:lumOff val="35000"/>
                      </a:prstClr>
                    </a:solidFill>
                    <a:effectLst/>
                    <a:uLnTx/>
                    <a:uFillTx/>
                    <a:latin typeface="思源宋体 CN" panose="02020400000000000000" pitchFamily="18" charset="-122"/>
                    <a:ea typeface="思源宋体 CN" panose="02020400000000000000" pitchFamily="18" charset="-122"/>
                    <a:cs typeface="+mn-cs"/>
                  </a:endParaRPr>
                </a:p>
              </p:txBody>
            </p:sp>
            <p:sp>
              <p:nvSpPr>
                <p:cNvPr id="6" name="椭圆 5"/>
                <p:cNvSpPr/>
                <p:nvPr/>
              </p:nvSpPr>
              <p:spPr>
                <a:xfrm>
                  <a:off x="376988" y="344907"/>
                  <a:ext cx="401052" cy="40105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65000"/>
                        <a:lumOff val="35000"/>
                      </a:prstClr>
                    </a:solidFill>
                    <a:effectLst/>
                    <a:uLnTx/>
                    <a:uFillTx/>
                    <a:latin typeface="思源宋体 CN" panose="02020400000000000000" pitchFamily="18" charset="-122"/>
                    <a:ea typeface="思源宋体 CN" panose="02020400000000000000" pitchFamily="18" charset="-122"/>
                    <a:cs typeface="+mn-cs"/>
                  </a:endParaRPr>
                </a:p>
              </p:txBody>
            </p:sp>
          </p:grpSp>
          <p:sp>
            <p:nvSpPr>
              <p:cNvPr id="9" name="椭圆 8"/>
              <p:cNvSpPr/>
              <p:nvPr/>
            </p:nvSpPr>
            <p:spPr>
              <a:xfrm>
                <a:off x="176462" y="689811"/>
                <a:ext cx="208549" cy="208549"/>
              </a:xfrm>
              <a:prstGeom prst="ellipse">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65000"/>
                      <a:lumOff val="35000"/>
                    </a:prstClr>
                  </a:solidFill>
                  <a:effectLst/>
                  <a:uLnTx/>
                  <a:uFillTx/>
                  <a:latin typeface="思源宋体 CN" panose="02020400000000000000" pitchFamily="18" charset="-122"/>
                  <a:ea typeface="思源宋体 CN" panose="02020400000000000000" pitchFamily="18" charset="-122"/>
                  <a:cs typeface="+mn-cs"/>
                </a:endParaRPr>
              </a:p>
            </p:txBody>
          </p:sp>
        </p:grpSp>
        <p:sp>
          <p:nvSpPr>
            <p:cNvPr id="11" name="文本框 10"/>
            <p:cNvSpPr txBox="1"/>
            <p:nvPr/>
          </p:nvSpPr>
          <p:spPr>
            <a:xfrm>
              <a:off x="900362" y="291844"/>
              <a:ext cx="2837449" cy="5219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srgbClr val="FF4617"/>
                  </a:solidFill>
                  <a:effectLst/>
                  <a:uLnTx/>
                  <a:uFillTx/>
                  <a:latin typeface="思源宋体 CN Heavy" panose="02020900000000000000" pitchFamily="18" charset="-122"/>
                  <a:ea typeface="思源宋体 CN Heavy" panose="02020900000000000000" pitchFamily="18" charset="-122"/>
                  <a:cs typeface="+mn-cs"/>
                  <a:sym typeface="思源黑体 CN Bold" panose="020B0800000000000000" pitchFamily="34" charset="-122"/>
                </a:rPr>
                <a:t>ABS</a:t>
              </a:r>
              <a:r>
                <a:rPr kumimoji="0" lang="zh-CN" altLang="en-US" sz="2800" b="0" i="0" u="none" strike="noStrike" kern="1200" cap="none" spc="0" normalizeH="0" baseline="0" noProof="0" dirty="0">
                  <a:ln>
                    <a:noFill/>
                  </a:ln>
                  <a:solidFill>
                    <a:srgbClr val="FF4617"/>
                  </a:solidFill>
                  <a:effectLst/>
                  <a:uLnTx/>
                  <a:uFillTx/>
                  <a:latin typeface="思源宋体 CN Heavy" panose="02020900000000000000" pitchFamily="18" charset="-122"/>
                  <a:ea typeface="思源宋体 CN Heavy" panose="02020900000000000000" pitchFamily="18" charset="-122"/>
                  <a:cs typeface="+mn-cs"/>
                  <a:sym typeface="思源黑体 CN Bold" panose="020B0800000000000000" pitchFamily="34" charset="-122"/>
                </a:rPr>
                <a:t>销毁机制</a:t>
              </a:r>
              <a:endParaRPr kumimoji="0" lang="zh-CN" altLang="en-US" sz="2800" b="0" i="0" u="none" strike="noStrike" kern="1200" cap="none" spc="0" normalizeH="0" baseline="0" noProof="0" dirty="0">
                <a:ln>
                  <a:noFill/>
                </a:ln>
                <a:solidFill>
                  <a:srgbClr val="FF4617"/>
                </a:solidFill>
                <a:effectLst/>
                <a:uLnTx/>
                <a:uFillTx/>
                <a:latin typeface="思源宋体 CN Heavy" panose="02020900000000000000" pitchFamily="18" charset="-122"/>
                <a:ea typeface="思源宋体 CN Heavy" panose="02020900000000000000" pitchFamily="18" charset="-122"/>
                <a:cs typeface="+mn-cs"/>
                <a:sym typeface="思源黑体 CN Bold" panose="020B0800000000000000" pitchFamily="34" charset="-122"/>
              </a:endParaRPr>
            </a:p>
          </p:txBody>
        </p:sp>
      </p:grpSp>
      <p:sp>
        <p:nvSpPr>
          <p:cNvPr id="13" name="椭圆 12"/>
          <p:cNvSpPr/>
          <p:nvPr/>
        </p:nvSpPr>
        <p:spPr>
          <a:xfrm>
            <a:off x="10876547" y="5486401"/>
            <a:ext cx="2181725" cy="2181725"/>
          </a:xfrm>
          <a:prstGeom prst="ellipse">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tx1">
                  <a:lumMod val="65000"/>
                  <a:lumOff val="35000"/>
                </a:schemeClr>
              </a:solidFill>
              <a:latin typeface="思源宋体 CN" panose="02020400000000000000" pitchFamily="18" charset="-122"/>
              <a:ea typeface="思源宋体 CN" panose="02020400000000000000" pitchFamily="18" charset="-122"/>
            </a:endParaRPr>
          </a:p>
        </p:txBody>
      </p:sp>
      <p:sp>
        <p:nvSpPr>
          <p:cNvPr id="14" name="矩形 13"/>
          <p:cNvSpPr/>
          <p:nvPr/>
        </p:nvSpPr>
        <p:spPr>
          <a:xfrm>
            <a:off x="625641" y="1465364"/>
            <a:ext cx="11011722" cy="4225157"/>
          </a:xfrm>
          <a:prstGeom prst="rect">
            <a:avLst/>
          </a:prstGeom>
          <a:solidFill>
            <a:schemeClr val="bg1"/>
          </a:solidFill>
          <a:ln>
            <a:noFill/>
          </a:ln>
          <a:effectLst>
            <a:outerShdw blurRad="11430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宋体 CN" panose="02020400000000000000" pitchFamily="18" charset="-122"/>
              <a:ea typeface="思源宋体 CN" panose="02020400000000000000" pitchFamily="18" charset="-122"/>
            </a:endParaRPr>
          </a:p>
        </p:txBody>
      </p:sp>
      <p:sp>
        <p:nvSpPr>
          <p:cNvPr id="17" name="Rectangle: Rounded Corners 9"/>
          <p:cNvSpPr/>
          <p:nvPr/>
        </p:nvSpPr>
        <p:spPr>
          <a:xfrm>
            <a:off x="3721735" y="1476375"/>
            <a:ext cx="7915275" cy="4203065"/>
          </a:xfrm>
          <a:prstGeom prst="roundRect">
            <a:avLst>
              <a:gd name="adj" fmla="val 0"/>
            </a:avLst>
          </a:prstGeom>
          <a:solidFill>
            <a:sysClr val="window" lastClr="FFFFFF"/>
          </a:solidFill>
          <a:ln w="12700" cap="flat" cmpd="sng" algn="ctr">
            <a:noFill/>
            <a:prstDash val="solid"/>
            <a:miter lim="800000"/>
          </a:ln>
          <a:effectLst>
            <a:outerShdw blurRad="762000" dist="812800" dir="5400000" sx="90000" sy="90000" algn="t" rotWithShape="0">
              <a:sysClr val="windowText" lastClr="000000">
                <a:lumMod val="95000"/>
                <a:lumOff val="5000"/>
                <a:alpha val="15000"/>
              </a:sysClr>
            </a:outerShdw>
          </a:effectLst>
        </p:spPr>
        <p:txBody>
          <a:bodyPr rtlCol="0" anchor="ctr"/>
          <a:lstStyle/>
          <a:p>
            <a:pPr algn="ctr" defTabSz="285750">
              <a:defRPr/>
            </a:pPr>
            <a:endParaRPr lang="id-ID" sz="1125" kern="0" dirty="0">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grpSp>
        <p:nvGrpSpPr>
          <p:cNvPr id="21" name="组合 20"/>
          <p:cNvGrpSpPr/>
          <p:nvPr/>
        </p:nvGrpSpPr>
        <p:grpSpPr>
          <a:xfrm>
            <a:off x="4114176" y="1785415"/>
            <a:ext cx="6956425" cy="2964815"/>
            <a:chOff x="7147587" y="2117557"/>
            <a:chExt cx="6956425" cy="2964815"/>
          </a:xfrm>
        </p:grpSpPr>
        <p:sp>
          <p:nvSpPr>
            <p:cNvPr id="22" name="矩形 47"/>
            <p:cNvSpPr>
              <a:spLocks noChangeArrowheads="1"/>
            </p:cNvSpPr>
            <p:nvPr/>
          </p:nvSpPr>
          <p:spPr bwMode="auto">
            <a:xfrm>
              <a:off x="7147587" y="2776687"/>
              <a:ext cx="6956425" cy="2305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9" tIns="45705" rIns="91409" bIns="45705">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lvl="0">
                <a:lnSpc>
                  <a:spcPct val="150000"/>
                </a:lnSpc>
                <a:spcBef>
                  <a:spcPts val="0"/>
                </a:spcBef>
                <a:buNone/>
                <a:defRPr/>
              </a:pPr>
              <a:r>
                <a:rPr lang="zh-CN" altLang="en-US" sz="2400" kern="0" dirty="0">
                  <a:solidFill>
                    <a:prstClr val="black">
                      <a:lumMod val="75000"/>
                      <a:lumOff val="25000"/>
                    </a:prstClr>
                  </a:solidFill>
                  <a:latin typeface="思源宋体 CN" panose="02020400000000000000" pitchFamily="18" charset="-122"/>
                  <a:ea typeface="思源宋体 CN" panose="02020400000000000000" pitchFamily="18" charset="-122"/>
                  <a:cs typeface="+mn-ea"/>
                  <a:sym typeface="思源黑体 CN Bold" panose="020B0800000000000000" pitchFamily="34" charset="-122"/>
                </a:rPr>
                <a:t>平台正式上线后，参与挖矿的共 识者会根据机制销毁ABS，销毁 记录将会第一时间公布，用户可 通过区块链浏览器查询，确保公 开透明，直至销毁到流通总量为  1千万ABS为止。</a:t>
              </a:r>
              <a:endParaRPr lang="zh-CN" altLang="en-US" sz="2400" kern="0" dirty="0">
                <a:solidFill>
                  <a:prstClr val="black">
                    <a:lumMod val="75000"/>
                    <a:lumOff val="25000"/>
                  </a:prstClr>
                </a:solidFill>
                <a:latin typeface="思源宋体 CN" panose="02020400000000000000" pitchFamily="18" charset="-122"/>
                <a:ea typeface="思源宋体 CN" panose="02020400000000000000" pitchFamily="18" charset="-122"/>
                <a:cs typeface="+mn-ea"/>
                <a:sym typeface="思源黑体 CN Bold" panose="020B0800000000000000" pitchFamily="34" charset="-122"/>
              </a:endParaRPr>
            </a:p>
          </p:txBody>
        </p:sp>
        <p:sp>
          <p:nvSpPr>
            <p:cNvPr id="23" name="矩形: 圆角 22"/>
            <p:cNvSpPr/>
            <p:nvPr/>
          </p:nvSpPr>
          <p:spPr>
            <a:xfrm>
              <a:off x="7147587" y="2117557"/>
              <a:ext cx="2000250" cy="423545"/>
            </a:xfrm>
            <a:prstGeom prst="roundRect">
              <a:avLst>
                <a:gd name="adj" fmla="val 50000"/>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latin typeface="思源宋体 CN" panose="02020400000000000000" pitchFamily="18" charset="-122"/>
                  <a:ea typeface="思源宋体 CN" panose="02020400000000000000" pitchFamily="18" charset="-122"/>
                </a:rPr>
                <a:t>ANT BUSINESS</a:t>
              </a:r>
              <a:endParaRPr lang="zh-CN" altLang="en-US" sz="2000" b="1" dirty="0">
                <a:solidFill>
                  <a:schemeClr val="bg1"/>
                </a:solidFill>
                <a:latin typeface="思源宋体 CN" panose="02020400000000000000" pitchFamily="18" charset="-122"/>
                <a:ea typeface="思源宋体 CN" panose="02020400000000000000" pitchFamily="18" charset="-122"/>
              </a:endParaRPr>
            </a:p>
          </p:txBody>
        </p:sp>
      </p:grpSp>
      <p:grpSp>
        <p:nvGrpSpPr>
          <p:cNvPr id="32" name="组合 31"/>
          <p:cNvGrpSpPr/>
          <p:nvPr/>
        </p:nvGrpSpPr>
        <p:grpSpPr>
          <a:xfrm>
            <a:off x="625475" y="1465580"/>
            <a:ext cx="3679190" cy="4213860"/>
            <a:chOff x="908" y="2351"/>
            <a:chExt cx="5794" cy="6636"/>
          </a:xfrm>
        </p:grpSpPr>
        <p:grpSp>
          <p:nvGrpSpPr>
            <p:cNvPr id="3" name="object 2"/>
            <p:cNvGrpSpPr/>
            <p:nvPr/>
          </p:nvGrpSpPr>
          <p:grpSpPr>
            <a:xfrm>
              <a:off x="908" y="2351"/>
              <a:ext cx="5794" cy="6636"/>
              <a:chOff x="6205922" y="0"/>
              <a:chExt cx="5997465" cy="6868350"/>
            </a:xfrm>
          </p:grpSpPr>
          <p:pic>
            <p:nvPicPr>
              <p:cNvPr id="4" name="object 3"/>
              <p:cNvPicPr/>
              <p:nvPr/>
            </p:nvPicPr>
            <p:blipFill>
              <a:blip r:embed="rId1" cstate="print"/>
              <a:srcRect r="-16713"/>
              <a:stretch>
                <a:fillRect/>
              </a:stretch>
            </p:blipFill>
            <p:spPr>
              <a:xfrm>
                <a:off x="6207334" y="0"/>
                <a:ext cx="5985043" cy="3506626"/>
              </a:xfrm>
              <a:prstGeom prst="rect">
                <a:avLst/>
              </a:prstGeom>
            </p:spPr>
          </p:pic>
          <p:pic>
            <p:nvPicPr>
              <p:cNvPr id="5" name="object 4"/>
              <p:cNvPicPr/>
              <p:nvPr/>
            </p:nvPicPr>
            <p:blipFill>
              <a:blip r:embed="rId2" cstate="print"/>
              <a:srcRect l="2595" r="-16516"/>
              <a:stretch>
                <a:fillRect/>
              </a:stretch>
            </p:blipFill>
            <p:spPr>
              <a:xfrm>
                <a:off x="6205922" y="3351374"/>
                <a:ext cx="5997465" cy="3516976"/>
              </a:xfrm>
              <a:prstGeom prst="rect">
                <a:avLst/>
              </a:prstGeom>
            </p:spPr>
          </p:pic>
        </p:grpSp>
        <p:sp>
          <p:nvSpPr>
            <p:cNvPr id="8" name="object 5"/>
            <p:cNvSpPr txBox="1"/>
            <p:nvPr/>
          </p:nvSpPr>
          <p:spPr>
            <a:xfrm>
              <a:off x="910" y="5866"/>
              <a:ext cx="4748" cy="2658"/>
            </a:xfrm>
            <a:prstGeom prst="rect">
              <a:avLst/>
            </a:prstGeom>
          </p:spPr>
          <p:txBody>
            <a:bodyPr vert="horz" wrap="square" lIns="0" tIns="12700" rIns="0" bIns="0" rtlCol="0">
              <a:spAutoFit/>
            </a:bodyPr>
            <a:p>
              <a:pPr algn="ctr">
                <a:lnSpc>
                  <a:spcPct val="100000"/>
                </a:lnSpc>
                <a:spcBef>
                  <a:spcPts val="100"/>
                </a:spcBef>
                <a:tabLst>
                  <a:tab pos="1651000" algn="l"/>
                  <a:tab pos="3290570" algn="l"/>
                </a:tabLst>
              </a:pPr>
              <a:r>
                <a:rPr lang="en-US" sz="4000" spc="1295" dirty="0">
                  <a:solidFill>
                    <a:srgbClr val="FFFFFF"/>
                  </a:solidFill>
                  <a:latin typeface="阿里巴巴普惠体 B" panose="00020600040101010101" charset="-122"/>
                  <a:ea typeface="阿里巴巴普惠体 B" panose="00020600040101010101" charset="-122"/>
                  <a:cs typeface="阿里巴巴普惠体 R" panose="00020600040101010101" charset="-122"/>
                </a:rPr>
                <a:t> ABS</a:t>
              </a:r>
              <a:endParaRPr sz="6000">
                <a:latin typeface="阿里巴巴普惠体 R" panose="00020600040101010101" charset="-122"/>
                <a:cs typeface="阿里巴巴普惠体 R" panose="00020600040101010101" charset="-122"/>
              </a:endParaRPr>
            </a:p>
            <a:p>
              <a:pPr marL="212725" marR="216535" algn="ctr">
                <a:lnSpc>
                  <a:spcPct val="140000"/>
                </a:lnSpc>
                <a:spcBef>
                  <a:spcPts val="1545"/>
                </a:spcBef>
              </a:pPr>
              <a:r>
                <a:rPr sz="2000" b="1" spc="75" dirty="0">
                  <a:solidFill>
                    <a:srgbClr val="FFFFFF"/>
                  </a:solidFill>
                  <a:latin typeface="阿里巴巴普惠体 R" panose="00020600040101010101" charset="-122"/>
                  <a:ea typeface="阿里巴巴普惠体 R" panose="00020600040101010101" charset="-122"/>
                  <a:cs typeface="Microsoft YaHei UI" panose="020B0503020204020204" charset="-122"/>
                </a:rPr>
                <a:t>REPURCHASE</a:t>
              </a:r>
              <a:r>
                <a:rPr sz="2000" b="1" spc="-30" dirty="0">
                  <a:solidFill>
                    <a:srgbClr val="FFFFFF"/>
                  </a:solidFill>
                  <a:latin typeface="阿里巴巴普惠体 R" panose="00020600040101010101" charset="-122"/>
                  <a:ea typeface="阿里巴巴普惠体 R" panose="00020600040101010101" charset="-122"/>
                  <a:cs typeface="Microsoft YaHei UI" panose="020B0503020204020204" charset="-122"/>
                </a:rPr>
                <a:t> </a:t>
              </a:r>
              <a:r>
                <a:rPr sz="2000" b="1" spc="-195" dirty="0">
                  <a:solidFill>
                    <a:srgbClr val="FFFFFF"/>
                  </a:solidFill>
                  <a:latin typeface="阿里巴巴普惠体 R" panose="00020600040101010101" charset="-122"/>
                  <a:ea typeface="阿里巴巴普惠体 R" panose="00020600040101010101" charset="-122"/>
                  <a:cs typeface="Microsoft YaHei UI" panose="020B0503020204020204" charset="-122"/>
                </a:rPr>
                <a:t>AND  </a:t>
              </a:r>
              <a:r>
                <a:rPr sz="2000" b="1" spc="-25" dirty="0">
                  <a:solidFill>
                    <a:srgbClr val="FFFFFF"/>
                  </a:solidFill>
                  <a:latin typeface="阿里巴巴普惠体 R" panose="00020600040101010101" charset="-122"/>
                  <a:ea typeface="阿里巴巴普惠体 R" panose="00020600040101010101" charset="-122"/>
                  <a:cs typeface="Microsoft YaHei UI" panose="020B0503020204020204" charset="-122"/>
                </a:rPr>
                <a:t>DESTRUCTION</a:t>
              </a:r>
              <a:endParaRPr sz="2000">
                <a:latin typeface="阿里巴巴普惠体 R" panose="00020600040101010101" charset="-122"/>
                <a:ea typeface="阿里巴巴普惠体 R" panose="00020600040101010101" charset="-122"/>
                <a:cs typeface="Microsoft YaHei UI" panose="020B0503020204020204" charset="-122"/>
              </a:endParaRPr>
            </a:p>
          </p:txBody>
        </p:sp>
        <p:pic>
          <p:nvPicPr>
            <p:cNvPr id="28" name="object 13"/>
            <p:cNvPicPr/>
            <p:nvPr/>
          </p:nvPicPr>
          <p:blipFill>
            <a:blip r:embed="rId3" cstate="print"/>
            <a:stretch>
              <a:fillRect/>
            </a:stretch>
          </p:blipFill>
          <p:spPr>
            <a:xfrm>
              <a:off x="2676" y="3333"/>
              <a:ext cx="1420" cy="1425"/>
            </a:xfrm>
            <a:prstGeom prst="rect">
              <a:avLst/>
            </a:prstGeom>
          </p:spPr>
        </p:pic>
        <p:sp>
          <p:nvSpPr>
            <p:cNvPr id="31" name="文本框 30"/>
            <p:cNvSpPr txBox="1"/>
            <p:nvPr/>
          </p:nvSpPr>
          <p:spPr>
            <a:xfrm>
              <a:off x="2748" y="3743"/>
              <a:ext cx="1298" cy="628"/>
            </a:xfrm>
            <a:prstGeom prst="rect">
              <a:avLst/>
            </a:prstGeom>
            <a:noFill/>
            <a:extLst>
              <a:ext uri="{909E8E84-426E-40DD-AFC4-6F175D3DCCD1}">
                <a14:hiddenFill xmlns:a14="http://schemas.microsoft.com/office/drawing/2010/main">
                  <a:solidFill>
                    <a:schemeClr val="bg1"/>
                  </a:solidFill>
                </a14:hiddenFill>
              </a:ext>
            </a:extLst>
          </p:spPr>
          <p:txBody>
            <a:bodyPr wrap="square" rtlCol="0">
              <a:spAutoFit/>
            </a:bodyPr>
            <a:p>
              <a:r>
                <a:rPr lang="en-US" altLang="zh-CN" sz="2000">
                  <a:ln>
                    <a:noFill/>
                  </a:ln>
                  <a:solidFill>
                    <a:schemeClr val="tx1"/>
                  </a:solidFill>
                  <a:latin typeface="思源黑体 CN Bold" panose="020B0800000000000000" pitchFamily="34" charset="-122"/>
                  <a:ea typeface="思源黑体 CN Bold" panose="020B0800000000000000" pitchFamily="34" charset="-122"/>
                </a:rPr>
                <a:t>A B S</a:t>
              </a:r>
              <a:endParaRPr lang="en-US" altLang="zh-CN" sz="2000">
                <a:ln>
                  <a:noFill/>
                </a:ln>
                <a:solidFill>
                  <a:schemeClr val="tx1"/>
                </a:solidFill>
                <a:latin typeface="思源黑体 CN Bold" panose="020B0800000000000000" pitchFamily="34" charset="-122"/>
                <a:ea typeface="思源黑体 CN Bold" panose="020B0800000000000000"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par>
                          <p:cTn id="8" fill="hold">
                            <p:stCondLst>
                              <p:cond delay="750"/>
                            </p:stCondLst>
                            <p:childTnLst>
                              <p:par>
                                <p:cTn id="9" presetID="2" presetClass="entr" presetSubtype="2" decel="100000" fill="hold" nodeType="after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1500" fill="hold"/>
                                        <p:tgtEl>
                                          <p:spTgt spid="21"/>
                                        </p:tgtEl>
                                        <p:attrNameLst>
                                          <p:attrName>ppt_x</p:attrName>
                                        </p:attrNameLst>
                                      </p:cBhvr>
                                      <p:tavLst>
                                        <p:tav tm="0">
                                          <p:val>
                                            <p:strVal val="1+#ppt_w/2"/>
                                          </p:val>
                                        </p:tav>
                                        <p:tav tm="100000">
                                          <p:val>
                                            <p:strVal val="#ppt_x"/>
                                          </p:val>
                                        </p:tav>
                                      </p:tavLst>
                                    </p:anim>
                                    <p:anim calcmode="lin" valueType="num">
                                      <p:cBhvr additive="base">
                                        <p:cTn id="12" dur="1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思源宋体 CN" panose="02020400000000000000" pitchFamily="18" charset="-122"/>
              <a:ea typeface="+mn-ea"/>
              <a:cs typeface="+mn-cs"/>
            </a:endParaRPr>
          </a:p>
        </p:txBody>
      </p:sp>
      <p:pic>
        <p:nvPicPr>
          <p:cNvPr id="5" name="图片 4" descr="图片包含 背景图案&#10;&#10;描述已自动生成"/>
          <p:cNvPicPr>
            <a:picLocks noChangeAspect="1"/>
          </p:cNvPicPr>
          <p:nvPr/>
        </p:nvPicPr>
        <p:blipFill rotWithShape="1">
          <a:blip r:embed="rId1">
            <a:extLst>
              <a:ext uri="{28A0092B-C50C-407E-A947-70E740481C1C}">
                <a14:useLocalDpi xmlns:a14="http://schemas.microsoft.com/office/drawing/2010/main" val="0"/>
              </a:ext>
            </a:extLst>
          </a:blip>
          <a:srcRect r="11096" b="1"/>
          <a:stretch>
            <a:fillRect/>
          </a:stretch>
        </p:blipFill>
        <p:spPr>
          <a:xfrm>
            <a:off x="20" y="12"/>
            <a:ext cx="12191980" cy="6856718"/>
          </a:xfrm>
          <a:prstGeom prst="rect">
            <a:avLst/>
          </a:prstGeom>
        </p:spPr>
      </p:pic>
      <p:sp>
        <p:nvSpPr>
          <p:cNvPr id="14" name="矩形: 圆角 13"/>
          <p:cNvSpPr/>
          <p:nvPr/>
        </p:nvSpPr>
        <p:spPr>
          <a:xfrm>
            <a:off x="5121828" y="4341597"/>
            <a:ext cx="1721014" cy="479876"/>
          </a:xfrm>
          <a:prstGeom prst="roundRect">
            <a:avLst>
              <a:gd name="adj" fmla="val 50000"/>
            </a:avLst>
          </a:prstGeom>
          <a:no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600" b="0" i="0" u="none" strike="noStrike" kern="0" cap="none" spc="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rPr>
              <a:t>A B S</a:t>
            </a:r>
            <a:endParaRPr kumimoji="0" lang="en-US" altLang="zh-CN" sz="3600" b="0" i="0" u="none" strike="noStrike" kern="0" cap="none" spc="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endParaRPr>
          </a:p>
        </p:txBody>
      </p:sp>
      <p:sp>
        <p:nvSpPr>
          <p:cNvPr id="17" name="文本框 16"/>
          <p:cNvSpPr txBox="1"/>
          <p:nvPr/>
        </p:nvSpPr>
        <p:spPr>
          <a:xfrm>
            <a:off x="5223510" y="1111885"/>
            <a:ext cx="1517650" cy="681990"/>
          </a:xfrm>
          <a:prstGeom prst="rect">
            <a:avLst/>
          </a:prstGeom>
          <a:noFill/>
        </p:spPr>
        <p:txBody>
          <a:bodyPr wrap="square" rtlCol="0">
            <a:spAutoFit/>
          </a:bodyPr>
          <a:p>
            <a:pPr>
              <a:lnSpc>
                <a:spcPct val="80000"/>
              </a:lnSpc>
              <a:spcBef>
                <a:spcPts val="0"/>
              </a:spcBef>
              <a:spcAft>
                <a:spcPts val="0"/>
              </a:spcAft>
            </a:pPr>
            <a:r>
              <a:rPr lang="en-US" sz="4800">
                <a:solidFill>
                  <a:schemeClr val="bg1"/>
                </a:solidFill>
                <a:effectLst/>
                <a:latin typeface="宋体" panose="02010600030101010101" pitchFamily="2" charset="-122"/>
                <a:ea typeface="宋体" panose="02010600030101010101" pitchFamily="2" charset="-122"/>
              </a:rPr>
              <a:t>DEFI</a:t>
            </a:r>
            <a:endParaRPr lang="en-US" sz="4800">
              <a:solidFill>
                <a:schemeClr val="bg1"/>
              </a:solidFill>
              <a:effectLst/>
              <a:latin typeface="宋体" panose="02010600030101010101" pitchFamily="2" charset="-122"/>
              <a:ea typeface="宋体" panose="02010600030101010101" pitchFamily="2" charset="-122"/>
            </a:endParaRPr>
          </a:p>
        </p:txBody>
      </p:sp>
      <p:sp>
        <p:nvSpPr>
          <p:cNvPr id="3" name="文本框 2"/>
          <p:cNvSpPr txBox="1"/>
          <p:nvPr/>
        </p:nvSpPr>
        <p:spPr>
          <a:xfrm>
            <a:off x="3734435" y="3465195"/>
            <a:ext cx="4495800" cy="681990"/>
          </a:xfrm>
          <a:prstGeom prst="rect">
            <a:avLst/>
          </a:prstGeom>
          <a:noFill/>
        </p:spPr>
        <p:txBody>
          <a:bodyPr wrap="square" rtlCol="0">
            <a:spAutoFit/>
          </a:bodyPr>
          <a:p>
            <a:pPr>
              <a:lnSpc>
                <a:spcPct val="80000"/>
              </a:lnSpc>
              <a:spcBef>
                <a:spcPts val="0"/>
              </a:spcBef>
              <a:spcAft>
                <a:spcPts val="0"/>
              </a:spcAft>
            </a:pPr>
            <a:r>
              <a:rPr lang="zh-CN" altLang="en-US" sz="4800">
                <a:solidFill>
                  <a:schemeClr val="bg1"/>
                </a:solidFill>
                <a:effectLst/>
                <a:latin typeface="宋体" panose="02010600030101010101" pitchFamily="2" charset="-122"/>
                <a:ea typeface="宋体" panose="02010600030101010101" pitchFamily="2" charset="-122"/>
              </a:rPr>
              <a:t>A</a:t>
            </a:r>
            <a:r>
              <a:rPr lang="en-US" altLang="zh-CN" sz="4800">
                <a:solidFill>
                  <a:schemeClr val="bg1"/>
                </a:solidFill>
                <a:effectLst/>
                <a:latin typeface="宋体" panose="02010600030101010101" pitchFamily="2" charset="-122"/>
                <a:ea typeface="宋体" panose="02010600030101010101" pitchFamily="2" charset="-122"/>
              </a:rPr>
              <a:t>NT</a:t>
            </a:r>
            <a:r>
              <a:rPr lang="zh-CN" altLang="en-US" sz="4800">
                <a:solidFill>
                  <a:schemeClr val="bg1"/>
                </a:solidFill>
                <a:effectLst/>
                <a:latin typeface="宋体" panose="02010600030101010101" pitchFamily="2" charset="-122"/>
                <a:ea typeface="宋体" panose="02010600030101010101" pitchFamily="2" charset="-122"/>
              </a:rPr>
              <a:t> </a:t>
            </a:r>
            <a:r>
              <a:rPr lang="en-US" altLang="zh-CN" sz="4800">
                <a:solidFill>
                  <a:schemeClr val="bg1"/>
                </a:solidFill>
                <a:effectLst/>
                <a:latin typeface="宋体" panose="02010600030101010101" pitchFamily="2" charset="-122"/>
                <a:ea typeface="宋体" panose="02010600030101010101" pitchFamily="2" charset="-122"/>
              </a:rPr>
              <a:t>BUSINESS</a:t>
            </a:r>
            <a:endParaRPr lang="en-US" altLang="zh-CN" sz="4800">
              <a:solidFill>
                <a:schemeClr val="bg1"/>
              </a:solidFill>
              <a:effectLst/>
              <a:latin typeface="宋体" panose="02010600030101010101" pitchFamily="2" charset="-122"/>
              <a:ea typeface="宋体" panose="02010600030101010101" pitchFamily="2" charset="-122"/>
            </a:endParaRPr>
          </a:p>
        </p:txBody>
      </p:sp>
      <p:sp>
        <p:nvSpPr>
          <p:cNvPr id="4" name="文本框 3"/>
          <p:cNvSpPr txBox="1"/>
          <p:nvPr/>
        </p:nvSpPr>
        <p:spPr>
          <a:xfrm>
            <a:off x="739140" y="6224270"/>
            <a:ext cx="11471910" cy="386080"/>
          </a:xfrm>
          <a:prstGeom prst="rect">
            <a:avLst/>
          </a:prstGeom>
          <a:noFill/>
        </p:spPr>
        <p:txBody>
          <a:bodyPr wrap="square" rtlCol="0">
            <a:spAutoFit/>
          </a:bodyPr>
          <a:p>
            <a:pPr>
              <a:lnSpc>
                <a:spcPct val="80000"/>
              </a:lnSpc>
              <a:spcBef>
                <a:spcPts val="0"/>
              </a:spcBef>
              <a:spcAft>
                <a:spcPts val="0"/>
              </a:spcAft>
            </a:pPr>
            <a:r>
              <a:rPr sz="2400" spc="800">
                <a:solidFill>
                  <a:schemeClr val="bg1"/>
                </a:solidFill>
                <a:effectLst/>
                <a:uFillTx/>
                <a:latin typeface="宋体" panose="02010600030101010101" pitchFamily="2" charset="-122"/>
                <a:ea typeface="宋体" panose="02010600030101010101" pitchFamily="2" charset="-122"/>
              </a:rPr>
              <a:t>DEFI</a:t>
            </a:r>
            <a:r>
              <a:rPr lang="en-US" sz="2400" spc="800">
                <a:solidFill>
                  <a:schemeClr val="bg1"/>
                </a:solidFill>
                <a:effectLst/>
                <a:uFillTx/>
                <a:latin typeface="宋体" panose="02010600030101010101" pitchFamily="2" charset="-122"/>
                <a:ea typeface="宋体" panose="02010600030101010101" pitchFamily="2" charset="-122"/>
              </a:rPr>
              <a:t> </a:t>
            </a:r>
            <a:r>
              <a:rPr sz="2400" spc="800">
                <a:solidFill>
                  <a:schemeClr val="bg1"/>
                </a:solidFill>
                <a:effectLst/>
                <a:uFillTx/>
                <a:latin typeface="宋体" panose="02010600030101010101" pitchFamily="2" charset="-122"/>
                <a:ea typeface="宋体" panose="02010600030101010101" pitchFamily="2" charset="-122"/>
              </a:rPr>
              <a:t>NEW</a:t>
            </a:r>
            <a:r>
              <a:rPr lang="en-US" sz="2400" spc="800">
                <a:solidFill>
                  <a:schemeClr val="bg1"/>
                </a:solidFill>
                <a:effectLst/>
                <a:uFillTx/>
                <a:latin typeface="宋体" panose="02010600030101010101" pitchFamily="2" charset="-122"/>
                <a:ea typeface="宋体" panose="02010600030101010101" pitchFamily="2" charset="-122"/>
              </a:rPr>
              <a:t> </a:t>
            </a:r>
            <a:r>
              <a:rPr sz="2400" spc="800">
                <a:solidFill>
                  <a:schemeClr val="bg1"/>
                </a:solidFill>
                <a:effectLst/>
                <a:uFillTx/>
                <a:latin typeface="宋体" panose="02010600030101010101" pitchFamily="2" charset="-122"/>
                <a:ea typeface="宋体" panose="02010600030101010101" pitchFamily="2" charset="-122"/>
              </a:rPr>
              <a:t>ECOLOGICAL </a:t>
            </a:r>
            <a:r>
              <a:rPr sz="2400" spc="700">
                <a:solidFill>
                  <a:schemeClr val="bg1"/>
                </a:solidFill>
                <a:effectLst/>
                <a:uFillTx/>
                <a:latin typeface="宋体" panose="02010600030101010101" pitchFamily="2" charset="-122"/>
                <a:ea typeface="宋体" panose="02010600030101010101" pitchFamily="2" charset="-122"/>
              </a:rPr>
              <a:t>CONSENSUS</a:t>
            </a:r>
            <a:r>
              <a:rPr lang="en-US" sz="2400" spc="700">
                <a:solidFill>
                  <a:schemeClr val="bg1"/>
                </a:solidFill>
                <a:effectLst/>
                <a:uFillTx/>
                <a:latin typeface="宋体" panose="02010600030101010101" pitchFamily="2" charset="-122"/>
                <a:ea typeface="宋体" panose="02010600030101010101" pitchFamily="2" charset="-122"/>
              </a:rPr>
              <a:t> </a:t>
            </a:r>
            <a:r>
              <a:rPr sz="2400" spc="800">
                <a:solidFill>
                  <a:schemeClr val="bg1"/>
                </a:solidFill>
                <a:effectLst/>
                <a:uFillTx/>
                <a:latin typeface="宋体" panose="02010600030101010101" pitchFamily="2" charset="-122"/>
                <a:ea typeface="宋体" panose="02010600030101010101" pitchFamily="2" charset="-122"/>
              </a:rPr>
              <a:t>WIN</a:t>
            </a:r>
            <a:r>
              <a:rPr lang="en-US" sz="2400" spc="800">
                <a:solidFill>
                  <a:schemeClr val="bg1"/>
                </a:solidFill>
                <a:effectLst/>
                <a:uFillTx/>
                <a:latin typeface="宋体" panose="02010600030101010101" pitchFamily="2" charset="-122"/>
                <a:ea typeface="宋体" panose="02010600030101010101" pitchFamily="2" charset="-122"/>
              </a:rPr>
              <a:t> </a:t>
            </a:r>
            <a:r>
              <a:rPr sz="2400" spc="800">
                <a:solidFill>
                  <a:schemeClr val="bg1"/>
                </a:solidFill>
                <a:effectLst/>
                <a:uFillTx/>
                <a:latin typeface="宋体" panose="02010600030101010101" pitchFamily="2" charset="-122"/>
                <a:ea typeface="宋体" panose="02010600030101010101" pitchFamily="2" charset="-122"/>
              </a:rPr>
              <a:t>THE</a:t>
            </a:r>
            <a:r>
              <a:rPr lang="en-US" sz="2400" spc="800">
                <a:solidFill>
                  <a:schemeClr val="bg1"/>
                </a:solidFill>
                <a:effectLst/>
                <a:uFillTx/>
                <a:latin typeface="宋体" panose="02010600030101010101" pitchFamily="2" charset="-122"/>
                <a:ea typeface="宋体" panose="02010600030101010101" pitchFamily="2" charset="-122"/>
              </a:rPr>
              <a:t> </a:t>
            </a:r>
            <a:r>
              <a:rPr sz="2400" spc="800">
                <a:solidFill>
                  <a:schemeClr val="bg1"/>
                </a:solidFill>
                <a:effectLst/>
                <a:uFillTx/>
                <a:latin typeface="宋体" panose="02010600030101010101" pitchFamily="2" charset="-122"/>
                <a:ea typeface="宋体" panose="02010600030101010101" pitchFamily="2" charset="-122"/>
              </a:rPr>
              <a:t>FUTURE</a:t>
            </a:r>
            <a:endParaRPr sz="2400" spc="800">
              <a:solidFill>
                <a:schemeClr val="bg1"/>
              </a:solidFill>
              <a:effectLst/>
              <a:uFillTx/>
              <a:latin typeface="宋体" panose="02010600030101010101" pitchFamily="2" charset="-122"/>
              <a:ea typeface="宋体" panose="02010600030101010101" pitchFamily="2" charset="-122"/>
            </a:endParaRPr>
          </a:p>
        </p:txBody>
      </p:sp>
      <p:sp>
        <p:nvSpPr>
          <p:cNvPr id="2" name="矩形 1"/>
          <p:cNvSpPr/>
          <p:nvPr/>
        </p:nvSpPr>
        <p:spPr>
          <a:xfrm>
            <a:off x="1979295" y="1793790"/>
            <a:ext cx="8006080" cy="1445260"/>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8800" b="0" i="0" u="none" strike="noStrike" kern="1200" cap="none" spc="0" normalizeH="0" baseline="0" noProof="0" dirty="0">
                <a:ln>
                  <a:noFill/>
                </a:ln>
                <a:solidFill>
                  <a:prstClr val="white"/>
                </a:solidFill>
                <a:effectLst>
                  <a:reflection blurRad="6350" stA="55000" endA="300" endPos="45500" dir="5400000" sy="-100000" algn="bl" rotWithShape="0"/>
                </a:effectLst>
                <a:uLnTx/>
                <a:uFillTx/>
                <a:latin typeface="思源黑体 CN Bold" panose="020B0800000000000000" pitchFamily="34" charset="-122"/>
                <a:ea typeface="思源黑体 CN Bold" panose="020B0800000000000000" pitchFamily="34" charset="-122"/>
                <a:cs typeface="+mn-cs"/>
                <a:sym typeface="+mn-lt"/>
              </a:rPr>
              <a:t>新生共识赢未来</a:t>
            </a:r>
            <a:endParaRPr kumimoji="0" lang="zh-CN" altLang="en-US" sz="8800" b="0" i="0" u="none" strike="noStrike" kern="1200" cap="none" spc="0" normalizeH="0" baseline="0" noProof="0" dirty="0">
              <a:ln>
                <a:noFill/>
              </a:ln>
              <a:solidFill>
                <a:prstClr val="white"/>
              </a:solidFill>
              <a:effectLst>
                <a:reflection blurRad="6350" stA="55000" endA="300" endPos="45500" dir="5400000" sy="-100000" algn="bl" rotWithShape="0"/>
              </a:effectLst>
              <a:uLnTx/>
              <a:uFillTx/>
              <a:latin typeface="思源黑体 CN Bold" panose="020B0800000000000000" pitchFamily="34" charset="-122"/>
              <a:ea typeface="思源黑体 CN Bold" panose="020B0800000000000000" pitchFamily="34" charset="-122"/>
              <a:cs typeface="+mn-cs"/>
              <a:sym typeface="+mn-lt"/>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airplan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1250" fill="hold"/>
                                        <p:tgtEl>
                                          <p:spTgt spid="14"/>
                                        </p:tgtEl>
                                        <p:attrNameLst>
                                          <p:attrName>ppt_x</p:attrName>
                                        </p:attrNameLst>
                                      </p:cBhvr>
                                      <p:tavLst>
                                        <p:tav tm="0">
                                          <p:val>
                                            <p:strVal val="#ppt_x"/>
                                          </p:val>
                                        </p:tav>
                                        <p:tav tm="100000">
                                          <p:val>
                                            <p:strVal val="#ppt_x"/>
                                          </p:val>
                                        </p:tav>
                                      </p:tavLst>
                                    </p:anim>
                                    <p:anim calcmode="lin" valueType="num">
                                      <p:cBhvr additive="base">
                                        <p:cTn id="8" dur="125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图片包含 背景图案&#10;&#10;描述已自动生成"/>
          <p:cNvPicPr>
            <a:picLocks noChangeAspect="1"/>
          </p:cNvPicPr>
          <p:nvPr/>
        </p:nvPicPr>
        <p:blipFill rotWithShape="1">
          <a:blip r:embed="rId1">
            <a:extLst>
              <a:ext uri="{28A0092B-C50C-407E-A947-70E740481C1C}">
                <a14:useLocalDpi xmlns:a14="http://schemas.microsoft.com/office/drawing/2010/main" val="0"/>
              </a:ext>
            </a:extLst>
          </a:blip>
          <a:srcRect l="1" t="3084" r="16594" b="3084"/>
          <a:stretch>
            <a:fillRect/>
          </a:stretch>
        </p:blipFill>
        <p:spPr>
          <a:xfrm flipH="1">
            <a:off x="0" y="0"/>
            <a:ext cx="12192000" cy="6858000"/>
          </a:xfrm>
          <a:prstGeom prst="rect">
            <a:avLst/>
          </a:prstGeom>
        </p:spPr>
      </p:pic>
      <p:sp>
        <p:nvSpPr>
          <p:cNvPr id="4" name="矩形 3"/>
          <p:cNvSpPr/>
          <p:nvPr/>
        </p:nvSpPr>
        <p:spPr>
          <a:xfrm>
            <a:off x="7224395" y="1087755"/>
            <a:ext cx="3535680" cy="2799715"/>
          </a:xfrm>
          <a:prstGeom prst="rect">
            <a:avLst/>
          </a:prstGeom>
        </p:spPr>
        <p:txBody>
          <a:bodyPr wrap="none">
            <a:spAutoFit/>
          </a:bodyPr>
          <a:lstStyle/>
          <a:p>
            <a:r>
              <a:rPr lang="zh-CN" altLang="en-US" sz="8800" dirty="0">
                <a:solidFill>
                  <a:schemeClr val="bg1"/>
                </a:solidFill>
                <a:effectLst>
                  <a:reflection blurRad="6350" stA="55000" endA="300" endPos="45500" dir="5400000" sy="-100000" algn="bl" rotWithShape="0"/>
                </a:effectLst>
                <a:latin typeface="阿里巴巴普惠体 B" panose="00020600040101010101" charset="-122"/>
                <a:ea typeface="阿里巴巴普惠体 B" panose="00020600040101010101" charset="-122"/>
                <a:sym typeface="+mn-lt"/>
              </a:rPr>
              <a:t>去中心</a:t>
            </a:r>
            <a:endParaRPr lang="zh-CN" altLang="en-US" sz="8800" dirty="0">
              <a:solidFill>
                <a:schemeClr val="bg1"/>
              </a:solidFill>
              <a:effectLst>
                <a:reflection blurRad="6350" stA="55000" endA="300" endPos="45500" dir="5400000" sy="-100000" algn="bl" rotWithShape="0"/>
              </a:effectLst>
              <a:latin typeface="阿里巴巴普惠体 B" panose="00020600040101010101" charset="-122"/>
              <a:ea typeface="阿里巴巴普惠体 B" panose="00020600040101010101" charset="-122"/>
              <a:sym typeface="+mn-lt"/>
            </a:endParaRPr>
          </a:p>
          <a:p>
            <a:r>
              <a:rPr lang="zh-CN" altLang="en-US" sz="8800" dirty="0">
                <a:solidFill>
                  <a:schemeClr val="bg1"/>
                </a:solidFill>
                <a:effectLst>
                  <a:reflection blurRad="6350" stA="55000" endA="300" endPos="45500" dir="5400000" sy="-100000" algn="bl" rotWithShape="0"/>
                </a:effectLst>
                <a:latin typeface="阿里巴巴普惠体 B" panose="00020600040101010101" charset="-122"/>
                <a:ea typeface="阿里巴巴普惠体 B" panose="00020600040101010101" charset="-122"/>
                <a:sym typeface="+mn-lt"/>
              </a:rPr>
              <a:t>化金融</a:t>
            </a:r>
            <a:endParaRPr lang="zh-CN" altLang="en-US" sz="8800" dirty="0">
              <a:solidFill>
                <a:schemeClr val="bg1"/>
              </a:solidFill>
              <a:effectLst>
                <a:reflection blurRad="6350" stA="55000" endA="300" endPos="45500" dir="5400000" sy="-100000" algn="bl" rotWithShape="0"/>
              </a:effectLst>
              <a:latin typeface="阿里巴巴普惠体 B" panose="00020600040101010101" charset="-122"/>
              <a:ea typeface="阿里巴巴普惠体 B" panose="00020600040101010101" charset="-122"/>
              <a:sym typeface="+mn-lt"/>
            </a:endParaRPr>
          </a:p>
        </p:txBody>
      </p:sp>
      <p:sp>
        <p:nvSpPr>
          <p:cNvPr id="6" name="文本框 5"/>
          <p:cNvSpPr txBox="1"/>
          <p:nvPr/>
        </p:nvSpPr>
        <p:spPr>
          <a:xfrm>
            <a:off x="1664335" y="2694305"/>
            <a:ext cx="2016760" cy="829945"/>
          </a:xfrm>
          <a:prstGeom prst="rect">
            <a:avLst/>
          </a:prstGeom>
          <a:noFill/>
        </p:spPr>
        <p:txBody>
          <a:bodyPr wrap="square" rtlCol="0">
            <a:spAutoFit/>
          </a:bodyPr>
          <a:lstStyle/>
          <a:p>
            <a:pPr algn="l">
              <a:defRPr/>
            </a:pPr>
            <a:r>
              <a:rPr lang="en-US" altLang="zh-CN" sz="4800" dirty="0">
                <a:solidFill>
                  <a:schemeClr val="bg1"/>
                </a:solidFill>
                <a:latin typeface="阿里巴巴普惠体 B" panose="00020600040101010101" charset="-122"/>
                <a:ea typeface="阿里巴巴普惠体 B" panose="00020600040101010101" charset="-122"/>
                <a:sym typeface="思源黑体 CN Bold" panose="020B0800000000000000" pitchFamily="34" charset="-122"/>
              </a:rPr>
              <a:t>DEFI</a:t>
            </a:r>
            <a:endParaRPr lang="en-US" altLang="zh-CN" sz="4800" dirty="0">
              <a:solidFill>
                <a:schemeClr val="bg1"/>
              </a:solidFill>
              <a:latin typeface="阿里巴巴普惠体 B" panose="00020600040101010101" charset="-122"/>
              <a:ea typeface="阿里巴巴普惠体 B" panose="00020600040101010101" charset="-122"/>
              <a:sym typeface="思源黑体 CN Bold" panose="020B0800000000000000" pitchFamily="34" charset="-122"/>
            </a:endParaRPr>
          </a:p>
        </p:txBody>
      </p:sp>
      <p:sp>
        <p:nvSpPr>
          <p:cNvPr id="7" name="矩形 6"/>
          <p:cNvSpPr/>
          <p:nvPr/>
        </p:nvSpPr>
        <p:spPr>
          <a:xfrm>
            <a:off x="1562393" y="3440656"/>
            <a:ext cx="5377527" cy="2676525"/>
          </a:xfrm>
          <a:prstGeom prst="rect">
            <a:avLst/>
          </a:prstGeom>
        </p:spPr>
        <p:txBody>
          <a:bodyPr wrap="square">
            <a:spAutoFit/>
          </a:bodyPr>
          <a:lstStyle/>
          <a:p>
            <a:pPr lvl="0" algn="l" defTabSz="914400">
              <a:lnSpc>
                <a:spcPct val="150000"/>
              </a:lnSpc>
              <a:defRPr/>
            </a:pPr>
            <a:r>
              <a:rPr lang="zh-CN" altLang="en-US" sz="2800" dirty="0">
                <a:solidFill>
                  <a:schemeClr val="bg1"/>
                </a:solidFill>
                <a:latin typeface="思源宋体 CN" panose="02020400000000000000" pitchFamily="18" charset="-122"/>
                <a:ea typeface="思源宋体 CN" panose="02020400000000000000" pitchFamily="18" charset="-122"/>
              </a:rPr>
              <a:t>“去中心化金融”是指以加</a:t>
            </a:r>
            <a:endParaRPr lang="zh-CN" altLang="en-US" sz="2800" dirty="0">
              <a:solidFill>
                <a:schemeClr val="bg1"/>
              </a:solidFill>
              <a:latin typeface="思源宋体 CN" panose="02020400000000000000" pitchFamily="18" charset="-122"/>
              <a:ea typeface="思源宋体 CN" panose="02020400000000000000" pitchFamily="18" charset="-122"/>
            </a:endParaRPr>
          </a:p>
          <a:p>
            <a:pPr lvl="0" algn="l" defTabSz="914400">
              <a:lnSpc>
                <a:spcPct val="150000"/>
              </a:lnSpc>
              <a:defRPr/>
            </a:pPr>
            <a:r>
              <a:rPr lang="zh-CN" altLang="en-US" sz="2800" dirty="0">
                <a:solidFill>
                  <a:schemeClr val="bg1"/>
                </a:solidFill>
                <a:latin typeface="思源宋体 CN" panose="02020400000000000000" pitchFamily="18" charset="-122"/>
                <a:ea typeface="思源宋体 CN" panose="02020400000000000000" pitchFamily="18" charset="-122"/>
              </a:rPr>
              <a:t>密货币和区块链技术为基础</a:t>
            </a:r>
            <a:endParaRPr lang="zh-CN" altLang="en-US" sz="2800" dirty="0">
              <a:solidFill>
                <a:schemeClr val="bg1"/>
              </a:solidFill>
              <a:latin typeface="思源宋体 CN" panose="02020400000000000000" pitchFamily="18" charset="-122"/>
              <a:ea typeface="思源宋体 CN" panose="02020400000000000000" pitchFamily="18" charset="-122"/>
            </a:endParaRPr>
          </a:p>
          <a:p>
            <a:pPr lvl="0" algn="l" defTabSz="914400">
              <a:lnSpc>
                <a:spcPct val="150000"/>
              </a:lnSpc>
              <a:defRPr/>
            </a:pPr>
            <a:r>
              <a:rPr lang="zh-CN" altLang="en-US" sz="2800" dirty="0">
                <a:solidFill>
                  <a:schemeClr val="bg1"/>
                </a:solidFill>
                <a:latin typeface="思源宋体 CN" panose="02020400000000000000" pitchFamily="18" charset="-122"/>
                <a:ea typeface="思源宋体 CN" panose="02020400000000000000" pitchFamily="18" charset="-122"/>
              </a:rPr>
              <a:t>实现的去中心化的创新金融</a:t>
            </a:r>
            <a:endParaRPr lang="zh-CN" altLang="en-US" sz="2800" dirty="0">
              <a:solidFill>
                <a:schemeClr val="bg1"/>
              </a:solidFill>
              <a:latin typeface="思源宋体 CN" panose="02020400000000000000" pitchFamily="18" charset="-122"/>
              <a:ea typeface="思源宋体 CN" panose="02020400000000000000" pitchFamily="18" charset="-122"/>
            </a:endParaRPr>
          </a:p>
          <a:p>
            <a:pPr lvl="0" algn="l" defTabSz="914400">
              <a:lnSpc>
                <a:spcPct val="150000"/>
              </a:lnSpc>
              <a:defRPr/>
            </a:pPr>
            <a:r>
              <a:rPr lang="zh-CN" altLang="en-US" sz="2800" dirty="0">
                <a:solidFill>
                  <a:schemeClr val="bg1"/>
                </a:solidFill>
                <a:latin typeface="思源宋体 CN" panose="02020400000000000000" pitchFamily="18" charset="-122"/>
                <a:ea typeface="思源宋体 CN" panose="02020400000000000000" pitchFamily="18" charset="-122"/>
              </a:rPr>
              <a:t>体系</a:t>
            </a:r>
            <a:r>
              <a:rPr lang="en-US" altLang="zh-CN" sz="2800" dirty="0">
                <a:solidFill>
                  <a:schemeClr val="bg1"/>
                </a:solidFill>
                <a:latin typeface="思源宋体 CN" panose="02020400000000000000" pitchFamily="18" charset="-122"/>
                <a:ea typeface="思源宋体 CN" panose="02020400000000000000" pitchFamily="18" charset="-122"/>
              </a:rPr>
              <a:t>”</a:t>
            </a:r>
            <a:endParaRPr lang="en-US" altLang="zh-CN" sz="2800" dirty="0">
              <a:solidFill>
                <a:schemeClr val="bg1"/>
              </a:solidFill>
              <a:latin typeface="思源宋体 CN" panose="02020400000000000000" pitchFamily="18" charset="-122"/>
              <a:ea typeface="思源宋体 CN" panose="02020400000000000000" pitchFamily="18" charset="-122"/>
            </a:endParaRPr>
          </a:p>
        </p:txBody>
      </p:sp>
    </p:spTree>
  </p:cSld>
  <p:clrMapOvr>
    <a:masterClrMapping/>
  </p:clrMapOvr>
  <mc:AlternateContent xmlns:mc="http://schemas.openxmlformats.org/markup-compatibility/2006">
    <mc:Choice xmlns:p14="http://schemas.microsoft.com/office/powerpoint/2010/main" Requires="p14">
      <p:transition spd="slow" p14:dur="1200" advClick="0" advTm="0">
        <p14:prism/>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500" fill="hold"/>
                                        <p:tgtEl>
                                          <p:spTgt spid="6"/>
                                        </p:tgtEl>
                                        <p:attrNameLst>
                                          <p:attrName>ppt_x</p:attrName>
                                        </p:attrNameLst>
                                      </p:cBhvr>
                                      <p:tavLst>
                                        <p:tav tm="0">
                                          <p:val>
                                            <p:strVal val="0-#ppt_w/2"/>
                                          </p:val>
                                        </p:tav>
                                        <p:tav tm="100000">
                                          <p:val>
                                            <p:strVal val="#ppt_x"/>
                                          </p:val>
                                        </p:tav>
                                      </p:tavLst>
                                    </p:anim>
                                    <p:anim calcmode="lin" valueType="num">
                                      <p:cBhvr additive="base">
                                        <p:cTn id="8" dur="1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1500"/>
                            </p:stCondLst>
                            <p:childTnLst>
                              <p:par>
                                <p:cTn id="10" presetID="22" presetClass="entr" presetSubtype="4"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图片包含 背景图案&#10;&#10;描述已自动生成"/>
          <p:cNvPicPr>
            <a:picLocks noChangeAspect="1"/>
          </p:cNvPicPr>
          <p:nvPr/>
        </p:nvPicPr>
        <p:blipFill rotWithShape="1">
          <a:blip r:embed="rId1">
            <a:extLst>
              <a:ext uri="{28A0092B-C50C-407E-A947-70E740481C1C}">
                <a14:useLocalDpi xmlns:a14="http://schemas.microsoft.com/office/drawing/2010/main" val="0"/>
              </a:ext>
            </a:extLst>
          </a:blip>
          <a:srcRect r="11096" b="1"/>
          <a:stretch>
            <a:fillRect/>
          </a:stretch>
        </p:blipFill>
        <p:spPr>
          <a:xfrm>
            <a:off x="20" y="1282"/>
            <a:ext cx="12191980" cy="6856718"/>
          </a:xfrm>
          <a:prstGeom prst="rect">
            <a:avLst/>
          </a:prstGeom>
        </p:spPr>
      </p:pic>
      <p:sp>
        <p:nvSpPr>
          <p:cNvPr id="3" name="文本框 2"/>
          <p:cNvSpPr txBox="1"/>
          <p:nvPr/>
        </p:nvSpPr>
        <p:spPr>
          <a:xfrm>
            <a:off x="1188085" y="2494280"/>
            <a:ext cx="3524885" cy="1568450"/>
          </a:xfrm>
          <a:prstGeom prst="rect">
            <a:avLst/>
          </a:prstGeom>
          <a:noFill/>
        </p:spPr>
        <p:txBody>
          <a:bodyPr wrap="square" rtlCol="0">
            <a:spAutoFit/>
          </a:bodyPr>
          <a:lstStyle/>
          <a:p>
            <a:pPr marL="0" marR="0" lvl="0" indent="0" defTabSz="457200" rtl="0" eaLnBrk="1" fontAlgn="auto" latinLnBrk="0" hangingPunct="1">
              <a:lnSpc>
                <a:spcPct val="100000"/>
              </a:lnSpc>
              <a:spcBef>
                <a:spcPts val="0"/>
              </a:spcBef>
              <a:spcAft>
                <a:spcPts val="0"/>
              </a:spcAft>
              <a:buClrTx/>
              <a:buSzTx/>
              <a:buFontTx/>
              <a:buNone/>
              <a:defRPr/>
            </a:pPr>
            <a:r>
              <a:rPr lang="en-US" sz="9600" spc="300" dirty="0">
                <a:solidFill>
                  <a:schemeClr val="bg1"/>
                </a:solidFill>
                <a:effectLst>
                  <a:reflection blurRad="6350" stA="55000" endA="300" endPos="45500" dir="5400000" sy="-100000" algn="bl" rotWithShape="0"/>
                </a:effectLst>
                <a:latin typeface="阿里巴巴普惠体 B" panose="00020600040101010101" charset="-122"/>
                <a:ea typeface="阿里巴巴普惠体 B" panose="00020600040101010101" charset="-122"/>
              </a:rPr>
              <a:t>DEFI</a:t>
            </a:r>
            <a:endParaRPr kumimoji="0" lang="en-US" sz="9600" b="0" i="0" u="none" strike="noStrike" kern="1200" cap="none" spc="300" normalizeH="0" baseline="0" noProof="0" dirty="0">
              <a:ln>
                <a:noFill/>
              </a:ln>
              <a:solidFill>
                <a:schemeClr val="bg1"/>
              </a:solidFill>
              <a:effectLst>
                <a:reflection blurRad="6350" stA="55000" endA="300" endPos="45500" dir="5400000" sy="-100000" algn="bl" rotWithShape="0"/>
              </a:effectLst>
              <a:uLnTx/>
              <a:uFillTx/>
              <a:latin typeface="阿里巴巴普惠体 B" panose="00020600040101010101" charset="-122"/>
              <a:ea typeface="阿里巴巴普惠体 B" panose="00020600040101010101" charset="-122"/>
            </a:endParaRPr>
          </a:p>
        </p:txBody>
      </p:sp>
      <p:grpSp>
        <p:nvGrpSpPr>
          <p:cNvPr id="9" name="组合 8"/>
          <p:cNvGrpSpPr/>
          <p:nvPr/>
        </p:nvGrpSpPr>
        <p:grpSpPr>
          <a:xfrm>
            <a:off x="6267758" y="1072272"/>
            <a:ext cx="4967406" cy="1014730"/>
            <a:chOff x="5160855" y="1088312"/>
            <a:chExt cx="4967406" cy="1014730"/>
          </a:xfrm>
        </p:grpSpPr>
        <p:grpSp>
          <p:nvGrpSpPr>
            <p:cNvPr id="7" name="组合 6"/>
            <p:cNvGrpSpPr/>
            <p:nvPr/>
          </p:nvGrpSpPr>
          <p:grpSpPr>
            <a:xfrm>
              <a:off x="5160855" y="1232423"/>
              <a:ext cx="822849" cy="822849"/>
              <a:chOff x="5160855" y="1134762"/>
              <a:chExt cx="935145" cy="935145"/>
            </a:xfrm>
          </p:grpSpPr>
          <p:sp>
            <p:nvSpPr>
              <p:cNvPr id="4" name="八边形 3"/>
              <p:cNvSpPr/>
              <p:nvPr/>
            </p:nvSpPr>
            <p:spPr>
              <a:xfrm>
                <a:off x="5160855" y="1134762"/>
                <a:ext cx="935145" cy="935145"/>
              </a:xfrm>
              <a:prstGeom prst="octagon">
                <a:avLst/>
              </a:prstGeom>
              <a:gradFill>
                <a:gsLst>
                  <a:gs pos="0">
                    <a:srgbClr val="FF1400"/>
                  </a:gs>
                  <a:gs pos="100000">
                    <a:srgbClr val="FF5900"/>
                  </a:gs>
                </a:gsLst>
                <a:lin ang="0" scaled="0"/>
              </a:gra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600" b="0" i="0" u="none" strike="noStrike" kern="0" cap="none" spc="0" normalizeH="0" baseline="0" noProof="0" dirty="0">
                  <a:ln>
                    <a:noFill/>
                  </a:ln>
                  <a:solidFill>
                    <a:prstClr val="black"/>
                  </a:solidFill>
                  <a:effectLst/>
                  <a:uLnTx/>
                  <a:uFillTx/>
                  <a:latin typeface="思源宋体 CN" panose="02020400000000000000" pitchFamily="18" charset="-122"/>
                  <a:ea typeface="思源宋体 CN" panose="02020400000000000000" pitchFamily="18" charset="-122"/>
                  <a:cs typeface="+mn-cs"/>
                </a:endParaRPr>
              </a:p>
            </p:txBody>
          </p:sp>
          <p:sp>
            <p:nvSpPr>
              <p:cNvPr id="6" name="文本框 5"/>
              <p:cNvSpPr txBox="1"/>
              <p:nvPr/>
            </p:nvSpPr>
            <p:spPr>
              <a:xfrm>
                <a:off x="5179248" y="1249113"/>
                <a:ext cx="898359" cy="66458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uLnTx/>
                    <a:uFillTx/>
                    <a:latin typeface="Arial Black" panose="020B0A04020102020204" pitchFamily="34" charset="0"/>
                    <a:ea typeface="思源宋体 CN" panose="02020400000000000000" pitchFamily="18" charset="-122"/>
                    <a:cs typeface="+mn-cs"/>
                  </a:rPr>
                  <a:t>01</a:t>
                </a:r>
                <a:endParaRPr kumimoji="0" lang="zh-CN" altLang="en-US" sz="3200" b="0" i="0" u="none" strike="noStrike" kern="1200" cap="none" spc="0" normalizeH="0" baseline="0" noProof="0" dirty="0">
                  <a:ln>
                    <a:noFill/>
                  </a:ln>
                  <a:solidFill>
                    <a:prstClr val="white"/>
                  </a:solidFill>
                  <a:effectLst/>
                  <a:uLnTx/>
                  <a:uFillTx/>
                  <a:latin typeface="Arial Black" panose="020B0A04020102020204" pitchFamily="34" charset="0"/>
                  <a:ea typeface="思源宋体 CN" panose="02020400000000000000" pitchFamily="18" charset="-122"/>
                  <a:cs typeface="+mn-cs"/>
                </a:endParaRPr>
              </a:p>
            </p:txBody>
          </p:sp>
        </p:grpSp>
        <p:sp>
          <p:nvSpPr>
            <p:cNvPr id="8" name="矩形 7"/>
            <p:cNvSpPr/>
            <p:nvPr/>
          </p:nvSpPr>
          <p:spPr>
            <a:xfrm>
              <a:off x="6182371" y="1088312"/>
              <a:ext cx="3945890" cy="1014730"/>
            </a:xfrm>
            <a:prstGeom prst="rect">
              <a:avLst/>
            </a:prstGeom>
          </p:spPr>
          <p:txBody>
            <a:bodyPr wrap="square">
              <a:spAutoFit/>
            </a:bodyPr>
            <a:lstStyle/>
            <a:p>
              <a:pPr algn="l"/>
              <a:r>
                <a:rPr lang="zh-CN" sz="2800" b="1" dirty="0">
                  <a:ln w="0">
                    <a:noFill/>
                  </a:ln>
                  <a:solidFill>
                    <a:schemeClr val="bg1"/>
                  </a:solidFill>
                  <a:latin typeface="思源宋体 CN Heavy" panose="02020900000000000000" pitchFamily="18" charset="-122"/>
                  <a:ea typeface="思源宋体 CN Heavy" panose="02020900000000000000" pitchFamily="18" charset="-122"/>
                </a:rPr>
                <a:t>特点</a:t>
              </a:r>
              <a:endParaRPr lang="zh-CN" sz="2800" b="1" dirty="0">
                <a:ln w="0">
                  <a:noFill/>
                </a:ln>
                <a:solidFill>
                  <a:schemeClr val="bg1"/>
                </a:solidFill>
                <a:latin typeface="思源宋体 CN Heavy" panose="02020900000000000000" pitchFamily="18" charset="-122"/>
                <a:ea typeface="思源宋体 CN Heavy" panose="02020900000000000000" pitchFamily="18" charset="-122"/>
              </a:endParaRPr>
            </a:p>
            <a:p>
              <a:pPr algn="l"/>
              <a:r>
                <a:rPr lang="zh-CN" altLang="en-US" sz="1600" kern="0" noProof="1">
                  <a:solidFill>
                    <a:schemeClr val="bg1"/>
                  </a:solidFill>
                  <a:latin typeface="思源宋体 CN" panose="02020400000000000000" pitchFamily="18" charset="-122"/>
                  <a:ea typeface="思源宋体 CN" panose="02020400000000000000" pitchFamily="18" charset="-122"/>
                  <a:sym typeface="Arial" panose="020B0604020202020204" pitchFamily="34" charset="0"/>
                </a:rPr>
                <a:t>分布式开源协议、透明度、可访问</a:t>
              </a:r>
              <a:endParaRPr lang="zh-CN" altLang="en-US" sz="1600" kern="0" noProof="1">
                <a:solidFill>
                  <a:schemeClr val="bg1"/>
                </a:solidFill>
                <a:latin typeface="思源宋体 CN" panose="02020400000000000000" pitchFamily="18" charset="-122"/>
                <a:ea typeface="思源宋体 CN" panose="02020400000000000000" pitchFamily="18" charset="-122"/>
                <a:sym typeface="Arial" panose="020B0604020202020204" pitchFamily="34" charset="0"/>
              </a:endParaRPr>
            </a:p>
            <a:p>
              <a:pPr algn="l"/>
              <a:r>
                <a:rPr lang="zh-CN" altLang="en-US" sz="1600" kern="0" noProof="1">
                  <a:solidFill>
                    <a:schemeClr val="bg1"/>
                  </a:solidFill>
                  <a:latin typeface="思源宋体 CN" panose="02020400000000000000" pitchFamily="18" charset="-122"/>
                  <a:ea typeface="思源宋体 CN" panose="02020400000000000000" pitchFamily="18" charset="-122"/>
                  <a:sym typeface="Arial" panose="020B0604020202020204" pitchFamily="34" charset="0"/>
                </a:rPr>
                <a:t>性、包容性、信任风险小.融资快</a:t>
              </a:r>
              <a:endParaRPr lang="zh-CN" altLang="en-US" sz="1600" kern="0" noProof="1">
                <a:solidFill>
                  <a:schemeClr val="bg1"/>
                </a:solidFill>
                <a:latin typeface="思源宋体 CN" panose="02020400000000000000" pitchFamily="18" charset="-122"/>
                <a:ea typeface="思源宋体 CN" panose="02020400000000000000" pitchFamily="18" charset="-122"/>
                <a:sym typeface="Arial" panose="020B0604020202020204" pitchFamily="34" charset="0"/>
              </a:endParaRPr>
            </a:p>
          </p:txBody>
        </p:sp>
      </p:grpSp>
      <p:grpSp>
        <p:nvGrpSpPr>
          <p:cNvPr id="10" name="组合 9"/>
          <p:cNvGrpSpPr/>
          <p:nvPr/>
        </p:nvGrpSpPr>
        <p:grpSpPr>
          <a:xfrm>
            <a:off x="6267758" y="2436218"/>
            <a:ext cx="3209628" cy="822849"/>
            <a:chOff x="5160855" y="1233058"/>
            <a:chExt cx="3209628" cy="822849"/>
          </a:xfrm>
        </p:grpSpPr>
        <p:grpSp>
          <p:nvGrpSpPr>
            <p:cNvPr id="11" name="组合 10"/>
            <p:cNvGrpSpPr/>
            <p:nvPr/>
          </p:nvGrpSpPr>
          <p:grpSpPr>
            <a:xfrm>
              <a:off x="5160855" y="1233058"/>
              <a:ext cx="822849" cy="822849"/>
              <a:chOff x="5160855" y="1135484"/>
              <a:chExt cx="935145" cy="935145"/>
            </a:xfrm>
          </p:grpSpPr>
          <p:sp>
            <p:nvSpPr>
              <p:cNvPr id="13" name="八边形 12"/>
              <p:cNvSpPr/>
              <p:nvPr/>
            </p:nvSpPr>
            <p:spPr>
              <a:xfrm>
                <a:off x="5160855" y="1135484"/>
                <a:ext cx="935145" cy="935145"/>
              </a:xfrm>
              <a:prstGeom prst="octagon">
                <a:avLst/>
              </a:prstGeom>
              <a:gradFill>
                <a:gsLst>
                  <a:gs pos="0">
                    <a:srgbClr val="FF1400"/>
                  </a:gs>
                  <a:gs pos="100000">
                    <a:srgbClr val="FF5900"/>
                  </a:gs>
                </a:gsLst>
                <a:lin ang="0" scaled="0"/>
              </a:gra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600" b="0" i="0" u="none" strike="noStrike" kern="0" cap="none" spc="0" normalizeH="0" baseline="0" noProof="0" dirty="0">
                  <a:ln>
                    <a:noFill/>
                  </a:ln>
                  <a:solidFill>
                    <a:prstClr val="black"/>
                  </a:solidFill>
                  <a:effectLst/>
                  <a:uLnTx/>
                  <a:uFillTx/>
                  <a:latin typeface="思源宋体 CN" panose="02020400000000000000" pitchFamily="18" charset="-122"/>
                  <a:ea typeface="思源宋体 CN" panose="02020400000000000000" pitchFamily="18" charset="-122"/>
                  <a:cs typeface="+mn-cs"/>
                </a:endParaRPr>
              </a:p>
            </p:txBody>
          </p:sp>
          <p:sp>
            <p:nvSpPr>
              <p:cNvPr id="14" name="文本框 13"/>
              <p:cNvSpPr txBox="1"/>
              <p:nvPr/>
            </p:nvSpPr>
            <p:spPr>
              <a:xfrm>
                <a:off x="5179248" y="1249113"/>
                <a:ext cx="898359" cy="66458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uLnTx/>
                    <a:uFillTx/>
                    <a:latin typeface="Arial Black" panose="020B0A04020102020204" pitchFamily="34" charset="0"/>
                    <a:ea typeface="思源宋体 CN" panose="02020400000000000000" pitchFamily="18" charset="-122"/>
                    <a:cs typeface="+mn-cs"/>
                  </a:rPr>
                  <a:t>02</a:t>
                </a:r>
                <a:endParaRPr kumimoji="0" lang="zh-CN" altLang="en-US" sz="3200" b="0" i="0" u="none" strike="noStrike" kern="1200" cap="none" spc="0" normalizeH="0" baseline="0" noProof="0" dirty="0">
                  <a:ln>
                    <a:noFill/>
                  </a:ln>
                  <a:solidFill>
                    <a:prstClr val="white"/>
                  </a:solidFill>
                  <a:effectLst/>
                  <a:uLnTx/>
                  <a:uFillTx/>
                  <a:latin typeface="Arial Black" panose="020B0A04020102020204" pitchFamily="34" charset="0"/>
                  <a:ea typeface="思源宋体 CN" panose="02020400000000000000" pitchFamily="18" charset="-122"/>
                  <a:cs typeface="+mn-cs"/>
                </a:endParaRPr>
              </a:p>
            </p:txBody>
          </p:sp>
        </p:grpSp>
        <p:sp>
          <p:nvSpPr>
            <p:cNvPr id="12" name="矩形 11"/>
            <p:cNvSpPr/>
            <p:nvPr/>
          </p:nvSpPr>
          <p:spPr>
            <a:xfrm>
              <a:off x="6155603" y="1259762"/>
              <a:ext cx="2214880" cy="768350"/>
            </a:xfrm>
            <a:prstGeom prst="rect">
              <a:avLst/>
            </a:prstGeom>
          </p:spPr>
          <p:txBody>
            <a:bodyPr wrap="none">
              <a:spAutoFit/>
            </a:bodyPr>
            <a:lstStyle/>
            <a:p>
              <a:pPr algn="l"/>
              <a:r>
                <a:rPr lang="zh-CN" sz="2800" b="1" dirty="0">
                  <a:ln w="0">
                    <a:noFill/>
                  </a:ln>
                  <a:solidFill>
                    <a:schemeClr val="bg1"/>
                  </a:solidFill>
                  <a:latin typeface="思源宋体 CN Heavy" panose="02020900000000000000" pitchFamily="18" charset="-122"/>
                  <a:ea typeface="思源宋体 CN Heavy" panose="02020900000000000000" pitchFamily="18" charset="-122"/>
                </a:rPr>
                <a:t>市场</a:t>
              </a:r>
              <a:endParaRPr lang="zh-CN" sz="2800" b="1" dirty="0">
                <a:ln w="0">
                  <a:noFill/>
                </a:ln>
                <a:solidFill>
                  <a:schemeClr val="bg1"/>
                </a:solidFill>
                <a:latin typeface="思源宋体 CN Heavy" panose="02020900000000000000" pitchFamily="18" charset="-122"/>
                <a:ea typeface="思源宋体 CN Heavy" panose="02020900000000000000" pitchFamily="18" charset="-122"/>
              </a:endParaRPr>
            </a:p>
            <a:p>
              <a:pPr algn="l"/>
              <a:r>
                <a:rPr lang="zh-CN" altLang="en-US" sz="1600" kern="0" noProof="1">
                  <a:solidFill>
                    <a:schemeClr val="bg1"/>
                  </a:solidFill>
                  <a:latin typeface="思源宋体 CN" panose="02020400000000000000" pitchFamily="18" charset="-122"/>
                  <a:ea typeface="思源宋体 CN" panose="02020400000000000000" pitchFamily="18" charset="-122"/>
                  <a:sym typeface="Arial" panose="020B0604020202020204" pitchFamily="34" charset="0"/>
                </a:rPr>
                <a:t>目前已超万亿美元级别</a:t>
              </a:r>
              <a:endParaRPr lang="zh-CN" altLang="en-US" sz="1600" kern="0" noProof="1">
                <a:solidFill>
                  <a:schemeClr val="bg1"/>
                </a:solidFill>
                <a:latin typeface="思源宋体 CN" panose="02020400000000000000" pitchFamily="18" charset="-122"/>
                <a:ea typeface="思源宋体 CN" panose="02020400000000000000" pitchFamily="18" charset="-122"/>
                <a:sym typeface="Arial" panose="020B0604020202020204" pitchFamily="34" charset="0"/>
              </a:endParaRPr>
            </a:p>
          </p:txBody>
        </p:sp>
      </p:grpSp>
      <p:grpSp>
        <p:nvGrpSpPr>
          <p:cNvPr id="15" name="组合 14"/>
          <p:cNvGrpSpPr/>
          <p:nvPr/>
        </p:nvGrpSpPr>
        <p:grpSpPr>
          <a:xfrm>
            <a:off x="6267758" y="3655418"/>
            <a:ext cx="4225628" cy="1041434"/>
            <a:chOff x="5160855" y="1233058"/>
            <a:chExt cx="4225628" cy="1041434"/>
          </a:xfrm>
        </p:grpSpPr>
        <p:grpSp>
          <p:nvGrpSpPr>
            <p:cNvPr id="16" name="组合 15"/>
            <p:cNvGrpSpPr/>
            <p:nvPr/>
          </p:nvGrpSpPr>
          <p:grpSpPr>
            <a:xfrm>
              <a:off x="5160855" y="1233058"/>
              <a:ext cx="822849" cy="822849"/>
              <a:chOff x="5160855" y="1135484"/>
              <a:chExt cx="935145" cy="935145"/>
            </a:xfrm>
          </p:grpSpPr>
          <p:sp>
            <p:nvSpPr>
              <p:cNvPr id="18" name="八边形 17"/>
              <p:cNvSpPr/>
              <p:nvPr/>
            </p:nvSpPr>
            <p:spPr>
              <a:xfrm>
                <a:off x="5160855" y="1135484"/>
                <a:ext cx="935145" cy="935145"/>
              </a:xfrm>
              <a:prstGeom prst="octagon">
                <a:avLst/>
              </a:prstGeom>
              <a:gradFill>
                <a:gsLst>
                  <a:gs pos="0">
                    <a:srgbClr val="FF1400"/>
                  </a:gs>
                  <a:gs pos="100000">
                    <a:srgbClr val="FF5900"/>
                  </a:gs>
                </a:gsLst>
                <a:lin ang="0" scaled="0"/>
              </a:gra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600" b="0" i="0" u="none" strike="noStrike" kern="0" cap="none" spc="0" normalizeH="0" baseline="0" noProof="0" dirty="0">
                  <a:ln>
                    <a:noFill/>
                  </a:ln>
                  <a:solidFill>
                    <a:prstClr val="black"/>
                  </a:solidFill>
                  <a:effectLst/>
                  <a:uLnTx/>
                  <a:uFillTx/>
                  <a:latin typeface="思源宋体 CN" panose="02020400000000000000" pitchFamily="18" charset="-122"/>
                  <a:ea typeface="思源宋体 CN" panose="02020400000000000000" pitchFamily="18" charset="-122"/>
                  <a:cs typeface="+mn-cs"/>
                </a:endParaRPr>
              </a:p>
            </p:txBody>
          </p:sp>
          <p:sp>
            <p:nvSpPr>
              <p:cNvPr id="19" name="文本框 18"/>
              <p:cNvSpPr txBox="1"/>
              <p:nvPr/>
            </p:nvSpPr>
            <p:spPr>
              <a:xfrm>
                <a:off x="5179248" y="1249113"/>
                <a:ext cx="898359" cy="66458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uLnTx/>
                    <a:uFillTx/>
                    <a:latin typeface="Arial Black" panose="020B0A04020102020204" pitchFamily="34" charset="0"/>
                    <a:ea typeface="思源宋体 CN" panose="02020400000000000000" pitchFamily="18" charset="-122"/>
                    <a:cs typeface="+mn-cs"/>
                  </a:rPr>
                  <a:t>03</a:t>
                </a:r>
                <a:endParaRPr kumimoji="0" lang="zh-CN" altLang="en-US" sz="3200" b="0" i="0" u="none" strike="noStrike" kern="1200" cap="none" spc="0" normalizeH="0" baseline="0" noProof="0" dirty="0">
                  <a:ln>
                    <a:noFill/>
                  </a:ln>
                  <a:solidFill>
                    <a:prstClr val="white"/>
                  </a:solidFill>
                  <a:effectLst/>
                  <a:uLnTx/>
                  <a:uFillTx/>
                  <a:latin typeface="Arial Black" panose="020B0A04020102020204" pitchFamily="34" charset="0"/>
                  <a:ea typeface="思源宋体 CN" panose="02020400000000000000" pitchFamily="18" charset="-122"/>
                  <a:cs typeface="+mn-cs"/>
                </a:endParaRPr>
              </a:p>
            </p:txBody>
          </p:sp>
        </p:grpSp>
        <p:sp>
          <p:nvSpPr>
            <p:cNvPr id="17" name="矩形 16"/>
            <p:cNvSpPr/>
            <p:nvPr/>
          </p:nvSpPr>
          <p:spPr>
            <a:xfrm>
              <a:off x="6155603" y="1259762"/>
              <a:ext cx="3230880" cy="1014730"/>
            </a:xfrm>
            <a:prstGeom prst="rect">
              <a:avLst/>
            </a:prstGeom>
          </p:spPr>
          <p:txBody>
            <a:bodyPr wrap="none">
              <a:spAutoFit/>
            </a:bodyPr>
            <a:lstStyle/>
            <a:p>
              <a:pPr algn="l"/>
              <a:r>
                <a:rPr lang="zh-CN" altLang="en-US" sz="2800" b="1" dirty="0">
                  <a:ln w="0">
                    <a:noFill/>
                  </a:ln>
                  <a:solidFill>
                    <a:schemeClr val="bg1"/>
                  </a:solidFill>
                  <a:latin typeface="思源宋体 CN Heavy" panose="02020900000000000000" pitchFamily="18" charset="-122"/>
                  <a:ea typeface="思源宋体 CN Heavy" panose="02020900000000000000" pitchFamily="18" charset="-122"/>
                </a:rPr>
                <a:t>应用</a:t>
              </a:r>
              <a:endParaRPr lang="en-US" altLang="zh-CN" sz="2800" b="1" dirty="0">
                <a:ln w="0">
                  <a:noFill/>
                </a:ln>
                <a:solidFill>
                  <a:schemeClr val="bg1"/>
                </a:solidFill>
                <a:latin typeface="思源宋体 CN Heavy" panose="02020900000000000000" pitchFamily="18" charset="-122"/>
                <a:ea typeface="思源宋体 CN Heavy" panose="02020900000000000000" pitchFamily="18" charset="-122"/>
              </a:endParaRPr>
            </a:p>
            <a:p>
              <a:pPr algn="l"/>
              <a:r>
                <a:rPr lang="zh-CN" altLang="en-US" sz="1600" kern="0" noProof="1">
                  <a:solidFill>
                    <a:schemeClr val="bg1"/>
                  </a:solidFill>
                  <a:latin typeface="思源宋体 CN" panose="02020400000000000000" pitchFamily="18" charset="-122"/>
                  <a:ea typeface="思源宋体 CN" panose="02020400000000000000" pitchFamily="18" charset="-122"/>
                  <a:sym typeface="Arial" panose="020B0604020202020204" pitchFamily="34" charset="0"/>
                </a:rPr>
                <a:t>货币发行、支付交易、借贷、资产</a:t>
              </a:r>
              <a:endParaRPr lang="zh-CN" altLang="en-US" sz="1600" kern="0" noProof="1">
                <a:solidFill>
                  <a:schemeClr val="bg1"/>
                </a:solidFill>
                <a:latin typeface="思源宋体 CN" panose="02020400000000000000" pitchFamily="18" charset="-122"/>
                <a:ea typeface="思源宋体 CN" panose="02020400000000000000" pitchFamily="18" charset="-122"/>
                <a:sym typeface="Arial" panose="020B0604020202020204" pitchFamily="34" charset="0"/>
              </a:endParaRPr>
            </a:p>
            <a:p>
              <a:pPr algn="l"/>
              <a:r>
                <a:rPr lang="zh-CN" altLang="en-US" sz="1600" kern="0" noProof="1">
                  <a:solidFill>
                    <a:schemeClr val="bg1"/>
                  </a:solidFill>
                  <a:latin typeface="思源宋体 CN" panose="02020400000000000000" pitchFamily="18" charset="-122"/>
                  <a:ea typeface="思源宋体 CN" panose="02020400000000000000" pitchFamily="18" charset="-122"/>
                  <a:sym typeface="Arial" panose="020B0604020202020204" pitchFamily="34" charset="0"/>
                </a:rPr>
                <a:t>交易、投融资</a:t>
              </a:r>
              <a:endParaRPr lang="zh-CN" altLang="en-US" sz="1600" kern="0" noProof="1">
                <a:solidFill>
                  <a:schemeClr val="bg1"/>
                </a:solidFill>
                <a:latin typeface="思源宋体 CN" panose="02020400000000000000" pitchFamily="18" charset="-122"/>
                <a:ea typeface="思源宋体 CN" panose="02020400000000000000" pitchFamily="18" charset="-122"/>
                <a:sym typeface="Arial" panose="020B0604020202020204" pitchFamily="34" charset="0"/>
              </a:endParaRPr>
            </a:p>
          </p:txBody>
        </p:sp>
      </p:grpSp>
      <p:grpSp>
        <p:nvGrpSpPr>
          <p:cNvPr id="20" name="组合 19"/>
          <p:cNvGrpSpPr/>
          <p:nvPr/>
        </p:nvGrpSpPr>
        <p:grpSpPr>
          <a:xfrm>
            <a:off x="6267758" y="4874618"/>
            <a:ext cx="3019226" cy="822849"/>
            <a:chOff x="5160855" y="1233058"/>
            <a:chExt cx="3019226" cy="822849"/>
          </a:xfrm>
        </p:grpSpPr>
        <p:grpSp>
          <p:nvGrpSpPr>
            <p:cNvPr id="21" name="组合 20"/>
            <p:cNvGrpSpPr/>
            <p:nvPr/>
          </p:nvGrpSpPr>
          <p:grpSpPr>
            <a:xfrm>
              <a:off x="5160855" y="1233058"/>
              <a:ext cx="822849" cy="822849"/>
              <a:chOff x="5160855" y="1135484"/>
              <a:chExt cx="935145" cy="935145"/>
            </a:xfrm>
          </p:grpSpPr>
          <p:sp>
            <p:nvSpPr>
              <p:cNvPr id="23" name="八边形 22"/>
              <p:cNvSpPr/>
              <p:nvPr/>
            </p:nvSpPr>
            <p:spPr>
              <a:xfrm>
                <a:off x="5160855" y="1135484"/>
                <a:ext cx="935145" cy="935145"/>
              </a:xfrm>
              <a:prstGeom prst="octagon">
                <a:avLst/>
              </a:prstGeom>
              <a:gradFill>
                <a:gsLst>
                  <a:gs pos="0">
                    <a:srgbClr val="FF1400"/>
                  </a:gs>
                  <a:gs pos="100000">
                    <a:srgbClr val="FF5900"/>
                  </a:gs>
                </a:gsLst>
                <a:lin ang="0" scaled="0"/>
              </a:gra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600" b="0" i="0" u="none" strike="noStrike" kern="0" cap="none" spc="0" normalizeH="0" baseline="0" noProof="0" dirty="0">
                  <a:ln>
                    <a:noFill/>
                  </a:ln>
                  <a:solidFill>
                    <a:prstClr val="black"/>
                  </a:solidFill>
                  <a:effectLst/>
                  <a:uLnTx/>
                  <a:uFillTx/>
                  <a:latin typeface="思源宋体 CN" panose="02020400000000000000" pitchFamily="18" charset="-122"/>
                  <a:ea typeface="思源宋体 CN" panose="02020400000000000000" pitchFamily="18" charset="-122"/>
                  <a:cs typeface="+mn-cs"/>
                </a:endParaRPr>
              </a:p>
            </p:txBody>
          </p:sp>
          <p:sp>
            <p:nvSpPr>
              <p:cNvPr id="24" name="文本框 23"/>
              <p:cNvSpPr txBox="1"/>
              <p:nvPr/>
            </p:nvSpPr>
            <p:spPr>
              <a:xfrm>
                <a:off x="5179248" y="1249113"/>
                <a:ext cx="898359" cy="66458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uLnTx/>
                    <a:uFillTx/>
                    <a:latin typeface="Arial Black" panose="020B0A04020102020204" pitchFamily="34" charset="0"/>
                    <a:ea typeface="思源宋体 CN" panose="02020400000000000000" pitchFamily="18" charset="-122"/>
                    <a:cs typeface="+mn-cs"/>
                  </a:rPr>
                  <a:t>04</a:t>
                </a:r>
                <a:endParaRPr kumimoji="0" lang="zh-CN" altLang="en-US" sz="3200" b="0" i="0" u="none" strike="noStrike" kern="1200" cap="none" spc="0" normalizeH="0" baseline="0" noProof="0" dirty="0">
                  <a:ln>
                    <a:noFill/>
                  </a:ln>
                  <a:solidFill>
                    <a:prstClr val="white"/>
                  </a:solidFill>
                  <a:effectLst/>
                  <a:uLnTx/>
                  <a:uFillTx/>
                  <a:latin typeface="Arial Black" panose="020B0A04020102020204" pitchFamily="34" charset="0"/>
                  <a:ea typeface="思源宋体 CN" panose="02020400000000000000" pitchFamily="18" charset="-122"/>
                  <a:cs typeface="+mn-cs"/>
                </a:endParaRPr>
              </a:p>
            </p:txBody>
          </p:sp>
        </p:grpSp>
        <p:sp>
          <p:nvSpPr>
            <p:cNvPr id="22" name="矩形 21"/>
            <p:cNvSpPr/>
            <p:nvPr/>
          </p:nvSpPr>
          <p:spPr>
            <a:xfrm>
              <a:off x="6168401" y="1259762"/>
              <a:ext cx="2011680" cy="768350"/>
            </a:xfrm>
            <a:prstGeom prst="rect">
              <a:avLst/>
            </a:prstGeom>
          </p:spPr>
          <p:txBody>
            <a:bodyPr wrap="none">
              <a:spAutoFit/>
            </a:bodyPr>
            <a:lstStyle/>
            <a:p>
              <a:pPr algn="l"/>
              <a:r>
                <a:rPr lang="zh-CN" sz="2800" b="1" dirty="0">
                  <a:ln w="0">
                    <a:noFill/>
                  </a:ln>
                  <a:solidFill>
                    <a:schemeClr val="bg1"/>
                  </a:solidFill>
                  <a:latin typeface="思源宋体 CN Heavy" panose="02020900000000000000" pitchFamily="18" charset="-122"/>
                  <a:ea typeface="思源宋体 CN Heavy" panose="02020900000000000000" pitchFamily="18" charset="-122"/>
                </a:rPr>
                <a:t>趋势</a:t>
              </a:r>
              <a:endParaRPr lang="zh-CN" sz="2800" b="1" dirty="0">
                <a:ln w="0">
                  <a:noFill/>
                </a:ln>
                <a:solidFill>
                  <a:schemeClr val="bg1"/>
                </a:solidFill>
                <a:latin typeface="思源宋体 CN Heavy" panose="02020900000000000000" pitchFamily="18" charset="-122"/>
                <a:ea typeface="思源宋体 CN Heavy" panose="02020900000000000000" pitchFamily="18" charset="-122"/>
              </a:endParaRPr>
            </a:p>
            <a:p>
              <a:pPr algn="l"/>
              <a:r>
                <a:rPr lang="zh-CN" altLang="en-US" sz="1600" kern="0" noProof="1">
                  <a:solidFill>
                    <a:schemeClr val="bg1"/>
                  </a:solidFill>
                  <a:latin typeface="思源宋体 CN" panose="02020400000000000000" pitchFamily="18" charset="-122"/>
                  <a:ea typeface="思源宋体 CN" panose="02020400000000000000" pitchFamily="18" charset="-122"/>
                  <a:sym typeface="Arial" panose="020B0604020202020204" pitchFamily="34" charset="0"/>
                </a:rPr>
                <a:t>3-10年成为主流行业</a:t>
              </a:r>
              <a:endParaRPr lang="zh-CN" altLang="en-US" sz="1600" kern="0" noProof="1">
                <a:solidFill>
                  <a:schemeClr val="bg1"/>
                </a:solidFill>
                <a:latin typeface="思源宋体 CN" panose="02020400000000000000" pitchFamily="18" charset="-122"/>
                <a:ea typeface="思源宋体 CN" panose="02020400000000000000" pitchFamily="18" charset="-122"/>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400" advClick="0" advTm="0">
        <p14:doors dir="vert"/>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27000" decel="7300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500" fill="hold"/>
                                        <p:tgtEl>
                                          <p:spTgt spid="3"/>
                                        </p:tgtEl>
                                        <p:attrNameLst>
                                          <p:attrName>ppt_x</p:attrName>
                                        </p:attrNameLst>
                                      </p:cBhvr>
                                      <p:tavLst>
                                        <p:tav tm="0">
                                          <p:val>
                                            <p:strVal val="0-#ppt_w/2"/>
                                          </p:val>
                                        </p:tav>
                                        <p:tav tm="100000">
                                          <p:val>
                                            <p:strVal val="#ppt_x"/>
                                          </p:val>
                                        </p:tav>
                                      </p:tavLst>
                                    </p:anim>
                                    <p:anim calcmode="lin" valueType="num">
                                      <p:cBhvr additive="base">
                                        <p:cTn id="8" dur="1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500"/>
                            </p:stCondLst>
                            <p:childTnLst>
                              <p:par>
                                <p:cTn id="10" presetID="2" presetClass="entr" presetSubtype="2" accel="27000" decel="73000"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1500" fill="hold"/>
                                        <p:tgtEl>
                                          <p:spTgt spid="9"/>
                                        </p:tgtEl>
                                        <p:attrNameLst>
                                          <p:attrName>ppt_x</p:attrName>
                                        </p:attrNameLst>
                                      </p:cBhvr>
                                      <p:tavLst>
                                        <p:tav tm="0">
                                          <p:val>
                                            <p:strVal val="1+#ppt_w/2"/>
                                          </p:val>
                                        </p:tav>
                                        <p:tav tm="100000">
                                          <p:val>
                                            <p:strVal val="#ppt_x"/>
                                          </p:val>
                                        </p:tav>
                                      </p:tavLst>
                                    </p:anim>
                                    <p:anim calcmode="lin" valueType="num">
                                      <p:cBhvr additive="base">
                                        <p:cTn id="13" dur="1500" fill="hold"/>
                                        <p:tgtEl>
                                          <p:spTgt spid="9"/>
                                        </p:tgtEl>
                                        <p:attrNameLst>
                                          <p:attrName>ppt_y</p:attrName>
                                        </p:attrNameLst>
                                      </p:cBhvr>
                                      <p:tavLst>
                                        <p:tav tm="0">
                                          <p:val>
                                            <p:strVal val="#ppt_y"/>
                                          </p:val>
                                        </p:tav>
                                        <p:tav tm="100000">
                                          <p:val>
                                            <p:strVal val="#ppt_y"/>
                                          </p:val>
                                        </p:tav>
                                      </p:tavLst>
                                    </p:anim>
                                  </p:childTnLst>
                                </p:cTn>
                              </p:par>
                              <p:par>
                                <p:cTn id="14" presetID="2" presetClass="entr" presetSubtype="2" accel="27000" decel="73000"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additive="base">
                                        <p:cTn id="16" dur="1500" fill="hold"/>
                                        <p:tgtEl>
                                          <p:spTgt spid="10"/>
                                        </p:tgtEl>
                                        <p:attrNameLst>
                                          <p:attrName>ppt_x</p:attrName>
                                        </p:attrNameLst>
                                      </p:cBhvr>
                                      <p:tavLst>
                                        <p:tav tm="0">
                                          <p:val>
                                            <p:strVal val="1+#ppt_w/2"/>
                                          </p:val>
                                        </p:tav>
                                        <p:tav tm="100000">
                                          <p:val>
                                            <p:strVal val="#ppt_x"/>
                                          </p:val>
                                        </p:tav>
                                      </p:tavLst>
                                    </p:anim>
                                    <p:anim calcmode="lin" valueType="num">
                                      <p:cBhvr additive="base">
                                        <p:cTn id="17" dur="1500" fill="hold"/>
                                        <p:tgtEl>
                                          <p:spTgt spid="10"/>
                                        </p:tgtEl>
                                        <p:attrNameLst>
                                          <p:attrName>ppt_y</p:attrName>
                                        </p:attrNameLst>
                                      </p:cBhvr>
                                      <p:tavLst>
                                        <p:tav tm="0">
                                          <p:val>
                                            <p:strVal val="#ppt_y"/>
                                          </p:val>
                                        </p:tav>
                                        <p:tav tm="100000">
                                          <p:val>
                                            <p:strVal val="#ppt_y"/>
                                          </p:val>
                                        </p:tav>
                                      </p:tavLst>
                                    </p:anim>
                                  </p:childTnLst>
                                </p:cTn>
                              </p:par>
                              <p:par>
                                <p:cTn id="18" presetID="2" presetClass="entr" presetSubtype="2" accel="27000" decel="73000" fill="hold" nodeType="withEffect">
                                  <p:stCondLst>
                                    <p:cond delay="0"/>
                                  </p:stCondLst>
                                  <p:childTnLst>
                                    <p:set>
                                      <p:cBhvr>
                                        <p:cTn id="19" dur="1" fill="hold">
                                          <p:stCondLst>
                                            <p:cond delay="0"/>
                                          </p:stCondLst>
                                        </p:cTn>
                                        <p:tgtEl>
                                          <p:spTgt spid="15"/>
                                        </p:tgtEl>
                                        <p:attrNameLst>
                                          <p:attrName>style.visibility</p:attrName>
                                        </p:attrNameLst>
                                      </p:cBhvr>
                                      <p:to>
                                        <p:strVal val="visible"/>
                                      </p:to>
                                    </p:set>
                                    <p:anim calcmode="lin" valueType="num">
                                      <p:cBhvr additive="base">
                                        <p:cTn id="20" dur="1500" fill="hold"/>
                                        <p:tgtEl>
                                          <p:spTgt spid="15"/>
                                        </p:tgtEl>
                                        <p:attrNameLst>
                                          <p:attrName>ppt_x</p:attrName>
                                        </p:attrNameLst>
                                      </p:cBhvr>
                                      <p:tavLst>
                                        <p:tav tm="0">
                                          <p:val>
                                            <p:strVal val="1+#ppt_w/2"/>
                                          </p:val>
                                        </p:tav>
                                        <p:tav tm="100000">
                                          <p:val>
                                            <p:strVal val="#ppt_x"/>
                                          </p:val>
                                        </p:tav>
                                      </p:tavLst>
                                    </p:anim>
                                    <p:anim calcmode="lin" valueType="num">
                                      <p:cBhvr additive="base">
                                        <p:cTn id="21" dur="1500" fill="hold"/>
                                        <p:tgtEl>
                                          <p:spTgt spid="15"/>
                                        </p:tgtEl>
                                        <p:attrNameLst>
                                          <p:attrName>ppt_y</p:attrName>
                                        </p:attrNameLst>
                                      </p:cBhvr>
                                      <p:tavLst>
                                        <p:tav tm="0">
                                          <p:val>
                                            <p:strVal val="#ppt_y"/>
                                          </p:val>
                                        </p:tav>
                                        <p:tav tm="100000">
                                          <p:val>
                                            <p:strVal val="#ppt_y"/>
                                          </p:val>
                                        </p:tav>
                                      </p:tavLst>
                                    </p:anim>
                                  </p:childTnLst>
                                </p:cTn>
                              </p:par>
                              <p:par>
                                <p:cTn id="22" presetID="2" presetClass="entr" presetSubtype="2" accel="27000" decel="73000" fill="hold" nodeType="withEffect">
                                  <p:stCondLst>
                                    <p:cond delay="0"/>
                                  </p:stCondLst>
                                  <p:childTnLst>
                                    <p:set>
                                      <p:cBhvr>
                                        <p:cTn id="23" dur="1" fill="hold">
                                          <p:stCondLst>
                                            <p:cond delay="0"/>
                                          </p:stCondLst>
                                        </p:cTn>
                                        <p:tgtEl>
                                          <p:spTgt spid="20"/>
                                        </p:tgtEl>
                                        <p:attrNameLst>
                                          <p:attrName>style.visibility</p:attrName>
                                        </p:attrNameLst>
                                      </p:cBhvr>
                                      <p:to>
                                        <p:strVal val="visible"/>
                                      </p:to>
                                    </p:set>
                                    <p:anim calcmode="lin" valueType="num">
                                      <p:cBhvr additive="base">
                                        <p:cTn id="24" dur="1500" fill="hold"/>
                                        <p:tgtEl>
                                          <p:spTgt spid="20"/>
                                        </p:tgtEl>
                                        <p:attrNameLst>
                                          <p:attrName>ppt_x</p:attrName>
                                        </p:attrNameLst>
                                      </p:cBhvr>
                                      <p:tavLst>
                                        <p:tav tm="0">
                                          <p:val>
                                            <p:strVal val="1+#ppt_w/2"/>
                                          </p:val>
                                        </p:tav>
                                        <p:tav tm="100000">
                                          <p:val>
                                            <p:strVal val="#ppt_x"/>
                                          </p:val>
                                        </p:tav>
                                      </p:tavLst>
                                    </p:anim>
                                    <p:anim calcmode="lin" valueType="num">
                                      <p:cBhvr additive="base">
                                        <p:cTn id="25" dur="1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160420" y="240632"/>
            <a:ext cx="7413625" cy="689812"/>
            <a:chOff x="176462" y="208548"/>
            <a:chExt cx="7413625" cy="689812"/>
          </a:xfrm>
        </p:grpSpPr>
        <p:grpSp>
          <p:nvGrpSpPr>
            <p:cNvPr id="10" name="组合 9"/>
            <p:cNvGrpSpPr/>
            <p:nvPr/>
          </p:nvGrpSpPr>
          <p:grpSpPr>
            <a:xfrm>
              <a:off x="176462" y="208548"/>
              <a:ext cx="753977" cy="689812"/>
              <a:chOff x="176462" y="208548"/>
              <a:chExt cx="753977" cy="689812"/>
            </a:xfrm>
          </p:grpSpPr>
          <p:grpSp>
            <p:nvGrpSpPr>
              <p:cNvPr id="7" name="组合 6"/>
              <p:cNvGrpSpPr/>
              <p:nvPr/>
            </p:nvGrpSpPr>
            <p:grpSpPr>
              <a:xfrm>
                <a:off x="336882" y="208548"/>
                <a:ext cx="593557" cy="593557"/>
                <a:chOff x="176461" y="144380"/>
                <a:chExt cx="802107" cy="802107"/>
              </a:xfrm>
            </p:grpSpPr>
            <p:sp>
              <p:nvSpPr>
                <p:cNvPr id="2" name="椭圆 1"/>
                <p:cNvSpPr/>
                <p:nvPr/>
              </p:nvSpPr>
              <p:spPr>
                <a:xfrm>
                  <a:off x="176461" y="144380"/>
                  <a:ext cx="802107" cy="802107"/>
                </a:xfrm>
                <a:prstGeom prst="ellipse">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tx1">
                        <a:lumMod val="65000"/>
                        <a:lumOff val="35000"/>
                      </a:schemeClr>
                    </a:solidFill>
                    <a:latin typeface="思源宋体 CN" panose="02020400000000000000" pitchFamily="18" charset="-122"/>
                    <a:ea typeface="思源宋体 CN" panose="02020400000000000000" pitchFamily="18" charset="-122"/>
                  </a:endParaRPr>
                </a:p>
              </p:txBody>
            </p:sp>
            <p:sp>
              <p:nvSpPr>
                <p:cNvPr id="6" name="椭圆 5"/>
                <p:cNvSpPr/>
                <p:nvPr/>
              </p:nvSpPr>
              <p:spPr>
                <a:xfrm>
                  <a:off x="376988" y="344907"/>
                  <a:ext cx="401052" cy="40105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tx1">
                        <a:lumMod val="65000"/>
                        <a:lumOff val="35000"/>
                      </a:schemeClr>
                    </a:solidFill>
                    <a:latin typeface="思源宋体 CN" panose="02020400000000000000" pitchFamily="18" charset="-122"/>
                    <a:ea typeface="思源宋体 CN" panose="02020400000000000000" pitchFamily="18" charset="-122"/>
                  </a:endParaRPr>
                </a:p>
              </p:txBody>
            </p:sp>
          </p:grpSp>
          <p:sp>
            <p:nvSpPr>
              <p:cNvPr id="9" name="椭圆 8"/>
              <p:cNvSpPr/>
              <p:nvPr/>
            </p:nvSpPr>
            <p:spPr>
              <a:xfrm>
                <a:off x="176462" y="689811"/>
                <a:ext cx="208549" cy="208549"/>
              </a:xfrm>
              <a:prstGeom prst="ellipse">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tx1">
                      <a:lumMod val="65000"/>
                      <a:lumOff val="35000"/>
                    </a:schemeClr>
                  </a:solidFill>
                  <a:latin typeface="思源宋体 CN" panose="02020400000000000000" pitchFamily="18" charset="-122"/>
                  <a:ea typeface="思源宋体 CN" panose="02020400000000000000" pitchFamily="18" charset="-122"/>
                </a:endParaRPr>
              </a:p>
            </p:txBody>
          </p:sp>
        </p:grpSp>
        <p:sp>
          <p:nvSpPr>
            <p:cNvPr id="11" name="文本框 10"/>
            <p:cNvSpPr txBox="1"/>
            <p:nvPr/>
          </p:nvSpPr>
          <p:spPr>
            <a:xfrm>
              <a:off x="900362" y="291733"/>
              <a:ext cx="6689725" cy="521970"/>
            </a:xfrm>
            <a:prstGeom prst="rect">
              <a:avLst/>
            </a:prstGeom>
            <a:noFill/>
          </p:spPr>
          <p:txBody>
            <a:bodyPr wrap="square" rtlCol="0">
              <a:spAutoFit/>
            </a:bodyPr>
            <a:lstStyle/>
            <a:p>
              <a:pPr>
                <a:defRPr/>
              </a:pPr>
              <a:r>
                <a:rPr lang="zh-CN" altLang="en-US" sz="2800" dirty="0">
                  <a:solidFill>
                    <a:srgbClr val="FF4617"/>
                  </a:solidFill>
                  <a:latin typeface="思源宋体 CN Heavy" panose="02020900000000000000" pitchFamily="18" charset="-122"/>
                  <a:ea typeface="思源宋体 CN Heavy" panose="02020900000000000000" pitchFamily="18" charset="-122"/>
                  <a:sym typeface="思源黑体 CN Bold" panose="020B0800000000000000" pitchFamily="34" charset="-122"/>
                </a:rPr>
                <a:t>差异性(拥有自己独特的区块链行业价值)</a:t>
              </a:r>
              <a:endParaRPr lang="zh-CN" altLang="en-US" sz="2800" dirty="0">
                <a:solidFill>
                  <a:srgbClr val="FF4617"/>
                </a:solidFill>
                <a:latin typeface="思源宋体 CN Heavy" panose="02020900000000000000" pitchFamily="18" charset="-122"/>
                <a:ea typeface="思源宋体 CN Heavy" panose="02020900000000000000" pitchFamily="18" charset="-122"/>
                <a:sym typeface="思源黑体 CN Bold" panose="020B0800000000000000" pitchFamily="34" charset="-122"/>
              </a:endParaRPr>
            </a:p>
          </p:txBody>
        </p:sp>
      </p:grpSp>
      <p:sp>
        <p:nvSpPr>
          <p:cNvPr id="13" name="椭圆 12"/>
          <p:cNvSpPr/>
          <p:nvPr/>
        </p:nvSpPr>
        <p:spPr>
          <a:xfrm>
            <a:off x="10876547" y="5486401"/>
            <a:ext cx="2181725" cy="2181725"/>
          </a:xfrm>
          <a:prstGeom prst="ellipse">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tx1">
                  <a:lumMod val="65000"/>
                  <a:lumOff val="35000"/>
                </a:schemeClr>
              </a:solidFill>
              <a:latin typeface="思源宋体 CN" panose="02020400000000000000" pitchFamily="18" charset="-122"/>
              <a:ea typeface="思源宋体 CN" panose="02020400000000000000" pitchFamily="18" charset="-122"/>
            </a:endParaRPr>
          </a:p>
        </p:txBody>
      </p:sp>
      <p:sp>
        <p:nvSpPr>
          <p:cNvPr id="40" name="矩形: 圆角 39"/>
          <p:cNvSpPr/>
          <p:nvPr/>
        </p:nvSpPr>
        <p:spPr>
          <a:xfrm>
            <a:off x="4280535" y="1851025"/>
            <a:ext cx="3656330" cy="396240"/>
          </a:xfrm>
          <a:prstGeom prst="roundRect">
            <a:avLst>
              <a:gd name="adj" fmla="val 50000"/>
            </a:avLst>
          </a:prstGeom>
          <a:gradFill>
            <a:gsLst>
              <a:gs pos="100000">
                <a:srgbClr val="FF9632"/>
              </a:gs>
              <a:gs pos="16000">
                <a:srgbClr val="FF3411"/>
              </a:gs>
            </a:gsLst>
            <a:lin ang="2700000" scaled="0"/>
          </a:gradFill>
          <a:ln w="12700" cap="flat" cmpd="sng" algn="ctr">
            <a:noFill/>
            <a:prstDash val="solid"/>
            <a:miter lim="800000"/>
          </a:ln>
          <a:effectLst/>
        </p:spPr>
        <p:txBody>
          <a:bodyPr rtlCol="0" anchor="ctr"/>
          <a:lstStyle/>
          <a:p>
            <a:pPr marL="0" marR="0" lvl="0" indent="0" algn="ctr" defTabSz="914400" rtl="0" eaLnBrk="1" fontAlgn="ctr" latinLnBrk="0" hangingPunct="1">
              <a:lnSpc>
                <a:spcPct val="100000"/>
              </a:lnSpc>
              <a:spcBef>
                <a:spcPts val="0"/>
              </a:spcBef>
              <a:spcAft>
                <a:spcPts val="0"/>
              </a:spcAft>
              <a:buClrTx/>
              <a:buSzTx/>
              <a:buFontTx/>
              <a:buNone/>
              <a:defRPr/>
            </a:pPr>
            <a:r>
              <a:rPr kumimoji="0" lang="en-US" altLang="zh-CN" sz="2600" b="1" i="0" u="none" strike="noStrike" kern="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rPr>
              <a:t> </a:t>
            </a:r>
            <a:r>
              <a:rPr kumimoji="0" lang="zh-CN" altLang="en-US" sz="2600" b="1" i="0" u="none" strike="noStrike" kern="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rPr>
              <a:t>如何做去中心化金融？</a:t>
            </a:r>
            <a:endParaRPr kumimoji="0" lang="zh-CN" altLang="en-US" sz="2600" b="1" i="0" u="none" strike="noStrike" kern="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endParaRPr>
          </a:p>
        </p:txBody>
      </p:sp>
      <p:grpSp>
        <p:nvGrpSpPr>
          <p:cNvPr id="46" name="object 4"/>
          <p:cNvGrpSpPr/>
          <p:nvPr/>
        </p:nvGrpSpPr>
        <p:grpSpPr>
          <a:xfrm>
            <a:off x="8085785" y="1227150"/>
            <a:ext cx="3531235" cy="2405380"/>
            <a:chOff x="8108645" y="1684350"/>
            <a:chExt cx="3531235" cy="2405380"/>
          </a:xfrm>
        </p:grpSpPr>
        <p:pic>
          <p:nvPicPr>
            <p:cNvPr id="47" name="object 5"/>
            <p:cNvPicPr/>
            <p:nvPr/>
          </p:nvPicPr>
          <p:blipFill>
            <a:blip r:embed="rId1" cstate="print"/>
            <a:stretch>
              <a:fillRect/>
            </a:stretch>
          </p:blipFill>
          <p:spPr>
            <a:xfrm>
              <a:off x="8108645" y="1684350"/>
              <a:ext cx="3531108" cy="2405253"/>
            </a:xfrm>
            <a:prstGeom prst="rect">
              <a:avLst/>
            </a:prstGeom>
          </p:spPr>
        </p:pic>
        <p:pic>
          <p:nvPicPr>
            <p:cNvPr id="48" name="object 6"/>
            <p:cNvPicPr/>
            <p:nvPr/>
          </p:nvPicPr>
          <p:blipFill>
            <a:blip r:embed="rId2" cstate="print"/>
            <a:stretch>
              <a:fillRect/>
            </a:stretch>
          </p:blipFill>
          <p:spPr>
            <a:xfrm>
              <a:off x="8257540" y="1815084"/>
              <a:ext cx="3179445" cy="2053971"/>
            </a:xfrm>
            <a:prstGeom prst="rect">
              <a:avLst/>
            </a:prstGeom>
          </p:spPr>
        </p:pic>
        <p:pic>
          <p:nvPicPr>
            <p:cNvPr id="49" name="object 7"/>
            <p:cNvPicPr/>
            <p:nvPr/>
          </p:nvPicPr>
          <p:blipFill>
            <a:blip r:embed="rId3" cstate="print"/>
            <a:stretch>
              <a:fillRect/>
            </a:stretch>
          </p:blipFill>
          <p:spPr>
            <a:xfrm>
              <a:off x="8711285" y="2466975"/>
              <a:ext cx="2271953" cy="879754"/>
            </a:xfrm>
            <a:prstGeom prst="rect">
              <a:avLst/>
            </a:prstGeom>
          </p:spPr>
        </p:pic>
      </p:grpSp>
      <p:grpSp>
        <p:nvGrpSpPr>
          <p:cNvPr id="50" name="object 8"/>
          <p:cNvGrpSpPr/>
          <p:nvPr/>
        </p:nvGrpSpPr>
        <p:grpSpPr>
          <a:xfrm>
            <a:off x="705815" y="1263345"/>
            <a:ext cx="3475990" cy="2390140"/>
            <a:chOff x="728675" y="1720545"/>
            <a:chExt cx="3475990" cy="2390140"/>
          </a:xfrm>
        </p:grpSpPr>
        <p:pic>
          <p:nvPicPr>
            <p:cNvPr id="51" name="object 9"/>
            <p:cNvPicPr/>
            <p:nvPr/>
          </p:nvPicPr>
          <p:blipFill>
            <a:blip r:embed="rId4" cstate="print"/>
            <a:stretch>
              <a:fillRect/>
            </a:stretch>
          </p:blipFill>
          <p:spPr>
            <a:xfrm>
              <a:off x="728675" y="1720545"/>
              <a:ext cx="3475863" cy="2390013"/>
            </a:xfrm>
            <a:prstGeom prst="rect">
              <a:avLst/>
            </a:prstGeom>
          </p:spPr>
        </p:pic>
        <p:pic>
          <p:nvPicPr>
            <p:cNvPr id="52" name="object 10"/>
            <p:cNvPicPr/>
            <p:nvPr/>
          </p:nvPicPr>
          <p:blipFill>
            <a:blip r:embed="rId5" cstate="print"/>
            <a:stretch>
              <a:fillRect/>
            </a:stretch>
          </p:blipFill>
          <p:spPr>
            <a:xfrm>
              <a:off x="819505" y="1836419"/>
              <a:ext cx="3240328" cy="2159279"/>
            </a:xfrm>
            <a:prstGeom prst="rect">
              <a:avLst/>
            </a:prstGeom>
          </p:spPr>
        </p:pic>
        <p:pic>
          <p:nvPicPr>
            <p:cNvPr id="53" name="object 11"/>
            <p:cNvPicPr/>
            <p:nvPr/>
          </p:nvPicPr>
          <p:blipFill>
            <a:blip r:embed="rId6" cstate="print"/>
            <a:stretch>
              <a:fillRect/>
            </a:stretch>
          </p:blipFill>
          <p:spPr>
            <a:xfrm>
              <a:off x="1302105" y="2459989"/>
              <a:ext cx="2271953" cy="879754"/>
            </a:xfrm>
            <a:prstGeom prst="rect">
              <a:avLst/>
            </a:prstGeom>
          </p:spPr>
        </p:pic>
      </p:grpSp>
      <p:sp>
        <p:nvSpPr>
          <p:cNvPr id="54" name="object 12"/>
          <p:cNvSpPr txBox="1"/>
          <p:nvPr/>
        </p:nvSpPr>
        <p:spPr>
          <a:xfrm>
            <a:off x="8756649" y="2139950"/>
            <a:ext cx="2135505" cy="574040"/>
          </a:xfrm>
          <a:prstGeom prst="rect">
            <a:avLst/>
          </a:prstGeom>
        </p:spPr>
        <p:txBody>
          <a:bodyPr vert="horz" wrap="square" lIns="0" tIns="12700" rIns="0" bIns="0" rtlCol="0">
            <a:spAutoFit/>
          </a:bodyPr>
          <a:p>
            <a:pPr marL="12700">
              <a:lnSpc>
                <a:spcPct val="100000"/>
              </a:lnSpc>
              <a:spcBef>
                <a:spcPts val="100"/>
              </a:spcBef>
            </a:pPr>
            <a:r>
              <a:rPr sz="3600" spc="735" dirty="0">
                <a:solidFill>
                  <a:srgbClr val="FFFFFF"/>
                </a:solidFill>
                <a:latin typeface="阿里巴巴普惠体 B" panose="00020600040101010101" charset="-122"/>
                <a:ea typeface="阿里巴巴普惠体 B" panose="00020600040101010101" charset="-122"/>
                <a:cs typeface="阿里巴巴普惠体 R" panose="00020600040101010101" charset="-122"/>
              </a:rPr>
              <a:t>发</a:t>
            </a:r>
            <a:r>
              <a:rPr sz="3600" spc="740" dirty="0">
                <a:solidFill>
                  <a:srgbClr val="FFFFFF"/>
                </a:solidFill>
                <a:latin typeface="阿里巴巴普惠体 B" panose="00020600040101010101" charset="-122"/>
                <a:ea typeface="阿里巴巴普惠体 B" panose="00020600040101010101" charset="-122"/>
                <a:cs typeface="阿里巴巴普惠体 R" panose="00020600040101010101" charset="-122"/>
              </a:rPr>
              <a:t>行代</a:t>
            </a:r>
            <a:r>
              <a:rPr sz="3600" dirty="0">
                <a:solidFill>
                  <a:srgbClr val="FFFFFF"/>
                </a:solidFill>
                <a:latin typeface="阿里巴巴普惠体 B" panose="00020600040101010101" charset="-122"/>
                <a:ea typeface="阿里巴巴普惠体 B" panose="00020600040101010101" charset="-122"/>
                <a:cs typeface="阿里巴巴普惠体 R" panose="00020600040101010101" charset="-122"/>
              </a:rPr>
              <a:t>币</a:t>
            </a:r>
            <a:endParaRPr sz="3600">
              <a:latin typeface="阿里巴巴普惠体 B" panose="00020600040101010101" charset="-122"/>
              <a:ea typeface="阿里巴巴普惠体 B" panose="00020600040101010101" charset="-122"/>
              <a:cs typeface="阿里巴巴普惠体 R" panose="00020600040101010101" charset="-122"/>
            </a:endParaRPr>
          </a:p>
        </p:txBody>
      </p:sp>
      <p:grpSp>
        <p:nvGrpSpPr>
          <p:cNvPr id="56" name="object 14"/>
          <p:cNvGrpSpPr/>
          <p:nvPr/>
        </p:nvGrpSpPr>
        <p:grpSpPr>
          <a:xfrm>
            <a:off x="706450" y="3765245"/>
            <a:ext cx="10910570" cy="2325370"/>
            <a:chOff x="729310" y="4222445"/>
            <a:chExt cx="10910570" cy="2325370"/>
          </a:xfrm>
        </p:grpSpPr>
        <p:pic>
          <p:nvPicPr>
            <p:cNvPr id="57" name="object 15"/>
            <p:cNvPicPr/>
            <p:nvPr/>
          </p:nvPicPr>
          <p:blipFill>
            <a:blip r:embed="rId7" cstate="print"/>
            <a:stretch>
              <a:fillRect/>
            </a:stretch>
          </p:blipFill>
          <p:spPr>
            <a:xfrm>
              <a:off x="729310" y="4222445"/>
              <a:ext cx="10910443" cy="2325243"/>
            </a:xfrm>
            <a:prstGeom prst="rect">
              <a:avLst/>
            </a:prstGeom>
          </p:spPr>
        </p:pic>
        <p:pic>
          <p:nvPicPr>
            <p:cNvPr id="58" name="object 16"/>
            <p:cNvPicPr/>
            <p:nvPr/>
          </p:nvPicPr>
          <p:blipFill>
            <a:blip r:embed="rId8" cstate="print"/>
            <a:stretch>
              <a:fillRect/>
            </a:stretch>
          </p:blipFill>
          <p:spPr>
            <a:xfrm>
              <a:off x="820140" y="4356735"/>
              <a:ext cx="3240328" cy="2097049"/>
            </a:xfrm>
            <a:prstGeom prst="rect">
              <a:avLst/>
            </a:prstGeom>
          </p:spPr>
        </p:pic>
        <p:pic>
          <p:nvPicPr>
            <p:cNvPr id="59" name="object 17"/>
            <p:cNvPicPr/>
            <p:nvPr/>
          </p:nvPicPr>
          <p:blipFill>
            <a:blip r:embed="rId9" cstate="print"/>
            <a:stretch>
              <a:fillRect/>
            </a:stretch>
          </p:blipFill>
          <p:spPr>
            <a:xfrm>
              <a:off x="1328775" y="4907915"/>
              <a:ext cx="2271953" cy="879754"/>
            </a:xfrm>
            <a:prstGeom prst="rect">
              <a:avLst/>
            </a:prstGeom>
          </p:spPr>
        </p:pic>
      </p:grpSp>
      <p:sp>
        <p:nvSpPr>
          <p:cNvPr id="61" name="object 19"/>
          <p:cNvSpPr txBox="1"/>
          <p:nvPr/>
        </p:nvSpPr>
        <p:spPr>
          <a:xfrm>
            <a:off x="1347470" y="2132965"/>
            <a:ext cx="2135505" cy="574040"/>
          </a:xfrm>
          <a:prstGeom prst="rect">
            <a:avLst/>
          </a:prstGeom>
        </p:spPr>
        <p:txBody>
          <a:bodyPr vert="horz" wrap="square" lIns="0" tIns="12700" rIns="0" bIns="0" rtlCol="0">
            <a:spAutoFit/>
          </a:bodyPr>
          <a:p>
            <a:pPr marL="12700">
              <a:lnSpc>
                <a:spcPct val="100000"/>
              </a:lnSpc>
              <a:spcBef>
                <a:spcPts val="100"/>
              </a:spcBef>
            </a:pPr>
            <a:r>
              <a:rPr sz="3600" spc="735" dirty="0">
                <a:solidFill>
                  <a:srgbClr val="FFFFFF"/>
                </a:solidFill>
                <a:latin typeface="阿里巴巴普惠体 B" panose="00020600040101010101" charset="-122"/>
                <a:ea typeface="阿里巴巴普惠体 B" panose="00020600040101010101" charset="-122"/>
                <a:cs typeface="阿里巴巴普惠体 R" panose="00020600040101010101" charset="-122"/>
              </a:rPr>
              <a:t>打</a:t>
            </a:r>
            <a:r>
              <a:rPr sz="3600" spc="740" dirty="0">
                <a:solidFill>
                  <a:srgbClr val="FFFFFF"/>
                </a:solidFill>
                <a:latin typeface="阿里巴巴普惠体 B" panose="00020600040101010101" charset="-122"/>
                <a:ea typeface="阿里巴巴普惠体 B" panose="00020600040101010101" charset="-122"/>
                <a:cs typeface="阿里巴巴普惠体 R" panose="00020600040101010101" charset="-122"/>
              </a:rPr>
              <a:t>造社</a:t>
            </a:r>
            <a:r>
              <a:rPr sz="3600" dirty="0">
                <a:solidFill>
                  <a:srgbClr val="FFFFFF"/>
                </a:solidFill>
                <a:latin typeface="阿里巴巴普惠体 B" panose="00020600040101010101" charset="-122"/>
                <a:ea typeface="阿里巴巴普惠体 B" panose="00020600040101010101" charset="-122"/>
                <a:cs typeface="阿里巴巴普惠体 R" panose="00020600040101010101" charset="-122"/>
              </a:rPr>
              <a:t>群</a:t>
            </a:r>
            <a:endParaRPr sz="3600">
              <a:latin typeface="阿里巴巴普惠体 B" panose="00020600040101010101" charset="-122"/>
              <a:ea typeface="阿里巴巴普惠体 B" panose="00020600040101010101" charset="-122"/>
              <a:cs typeface="阿里巴巴普惠体 R" panose="00020600040101010101" charset="-122"/>
            </a:endParaRPr>
          </a:p>
        </p:txBody>
      </p:sp>
      <p:sp>
        <p:nvSpPr>
          <p:cNvPr id="62" name="object 20"/>
          <p:cNvSpPr txBox="1"/>
          <p:nvPr/>
        </p:nvSpPr>
        <p:spPr>
          <a:xfrm>
            <a:off x="1374140" y="4580890"/>
            <a:ext cx="2135505" cy="574040"/>
          </a:xfrm>
          <a:prstGeom prst="rect">
            <a:avLst/>
          </a:prstGeom>
        </p:spPr>
        <p:txBody>
          <a:bodyPr vert="horz" wrap="square" lIns="0" tIns="12700" rIns="0" bIns="0" rtlCol="0">
            <a:spAutoFit/>
          </a:bodyPr>
          <a:p>
            <a:pPr marL="12700">
              <a:lnSpc>
                <a:spcPct val="100000"/>
              </a:lnSpc>
              <a:spcBef>
                <a:spcPts val="100"/>
              </a:spcBef>
            </a:pPr>
            <a:r>
              <a:rPr sz="3600" spc="735" dirty="0">
                <a:solidFill>
                  <a:srgbClr val="FFFFFF"/>
                </a:solidFill>
                <a:latin typeface="阿里巴巴普惠体 B" panose="00020600040101010101" charset="-122"/>
                <a:ea typeface="阿里巴巴普惠体 B" panose="00020600040101010101" charset="-122"/>
                <a:cs typeface="阿里巴巴普惠体 R" panose="00020600040101010101" charset="-122"/>
              </a:rPr>
              <a:t>创</a:t>
            </a:r>
            <a:r>
              <a:rPr sz="3600" spc="740" dirty="0">
                <a:solidFill>
                  <a:srgbClr val="FFFFFF"/>
                </a:solidFill>
                <a:latin typeface="阿里巴巴普惠体 B" panose="00020600040101010101" charset="-122"/>
                <a:ea typeface="阿里巴巴普惠体 B" panose="00020600040101010101" charset="-122"/>
                <a:cs typeface="阿里巴巴普惠体 R" panose="00020600040101010101" charset="-122"/>
              </a:rPr>
              <a:t>造共</a:t>
            </a:r>
            <a:r>
              <a:rPr sz="3600" dirty="0">
                <a:solidFill>
                  <a:srgbClr val="FFFFFF"/>
                </a:solidFill>
                <a:latin typeface="阿里巴巴普惠体 B" panose="00020600040101010101" charset="-122"/>
                <a:ea typeface="阿里巴巴普惠体 B" panose="00020600040101010101" charset="-122"/>
                <a:cs typeface="阿里巴巴普惠体 R" panose="00020600040101010101" charset="-122"/>
              </a:rPr>
              <a:t>识</a:t>
            </a:r>
            <a:endParaRPr sz="3600">
              <a:latin typeface="阿里巴巴普惠体 B" panose="00020600040101010101" charset="-122"/>
              <a:ea typeface="阿里巴巴普惠体 B" panose="00020600040101010101" charset="-122"/>
              <a:cs typeface="阿里巴巴普惠体 R" panose="00020600040101010101" charset="-122"/>
            </a:endParaRPr>
          </a:p>
        </p:txBody>
      </p:sp>
      <p:grpSp>
        <p:nvGrpSpPr>
          <p:cNvPr id="63" name="object 21"/>
          <p:cNvGrpSpPr/>
          <p:nvPr/>
        </p:nvGrpSpPr>
        <p:grpSpPr>
          <a:xfrm>
            <a:off x="4314824" y="3915155"/>
            <a:ext cx="3585210" cy="1972310"/>
            <a:chOff x="4337684" y="4372355"/>
            <a:chExt cx="3585210" cy="1972310"/>
          </a:xfrm>
        </p:grpSpPr>
        <p:pic>
          <p:nvPicPr>
            <p:cNvPr id="64" name="object 22"/>
            <p:cNvPicPr/>
            <p:nvPr/>
          </p:nvPicPr>
          <p:blipFill>
            <a:blip r:embed="rId2" cstate="print"/>
            <a:stretch>
              <a:fillRect/>
            </a:stretch>
          </p:blipFill>
          <p:spPr>
            <a:xfrm>
              <a:off x="4337684" y="4372355"/>
              <a:ext cx="3585210" cy="1971929"/>
            </a:xfrm>
            <a:prstGeom prst="rect">
              <a:avLst/>
            </a:prstGeom>
          </p:spPr>
        </p:pic>
        <p:pic>
          <p:nvPicPr>
            <p:cNvPr id="65" name="object 23"/>
            <p:cNvPicPr/>
            <p:nvPr/>
          </p:nvPicPr>
          <p:blipFill>
            <a:blip r:embed="rId10" cstate="print"/>
            <a:stretch>
              <a:fillRect/>
            </a:stretch>
          </p:blipFill>
          <p:spPr>
            <a:xfrm>
              <a:off x="4959705" y="4896484"/>
              <a:ext cx="2271953" cy="879754"/>
            </a:xfrm>
            <a:prstGeom prst="rect">
              <a:avLst/>
            </a:prstGeom>
          </p:spPr>
        </p:pic>
      </p:grpSp>
      <p:sp>
        <p:nvSpPr>
          <p:cNvPr id="66" name="object 24"/>
          <p:cNvSpPr txBox="1"/>
          <p:nvPr/>
        </p:nvSpPr>
        <p:spPr>
          <a:xfrm>
            <a:off x="5328285" y="4569459"/>
            <a:ext cx="1488440" cy="574040"/>
          </a:xfrm>
          <a:prstGeom prst="rect">
            <a:avLst/>
          </a:prstGeom>
        </p:spPr>
        <p:txBody>
          <a:bodyPr vert="horz" wrap="square" lIns="0" tIns="12700" rIns="0" bIns="0" rtlCol="0">
            <a:spAutoFit/>
          </a:bodyPr>
          <a:p>
            <a:pPr marL="12700">
              <a:lnSpc>
                <a:spcPct val="100000"/>
              </a:lnSpc>
              <a:spcBef>
                <a:spcPts val="100"/>
              </a:spcBef>
              <a:tabLst>
                <a:tab pos="1017905" algn="l"/>
              </a:tabLst>
            </a:pPr>
            <a:r>
              <a:rPr sz="3600" dirty="0">
                <a:solidFill>
                  <a:srgbClr val="FFFFFF"/>
                </a:solidFill>
                <a:latin typeface="阿里巴巴普惠体 B" panose="00020600040101010101" charset="-122"/>
                <a:ea typeface="阿里巴巴普惠体 B" panose="00020600040101010101" charset="-122"/>
                <a:cs typeface="阿里巴巴普惠体 B" panose="00020600040101010101" charset="-122"/>
              </a:rPr>
              <a:t>获	利</a:t>
            </a:r>
            <a:endParaRPr sz="3600" dirty="0">
              <a:solidFill>
                <a:srgbClr val="FFFFFF"/>
              </a:solidFill>
              <a:latin typeface="阿里巴巴普惠体 B" panose="00020600040101010101" charset="-122"/>
              <a:ea typeface="阿里巴巴普惠体 B" panose="00020600040101010101" charset="-122"/>
              <a:cs typeface="阿里巴巴普惠体 B" panose="00020600040101010101" charset="-122"/>
            </a:endParaRPr>
          </a:p>
        </p:txBody>
      </p:sp>
      <p:grpSp>
        <p:nvGrpSpPr>
          <p:cNvPr id="67" name="object 25"/>
          <p:cNvGrpSpPr/>
          <p:nvPr/>
        </p:nvGrpSpPr>
        <p:grpSpPr>
          <a:xfrm>
            <a:off x="8176615" y="3899534"/>
            <a:ext cx="3295650" cy="2097405"/>
            <a:chOff x="8199475" y="4356734"/>
            <a:chExt cx="3295650" cy="2097405"/>
          </a:xfrm>
        </p:grpSpPr>
        <p:pic>
          <p:nvPicPr>
            <p:cNvPr id="68" name="object 26"/>
            <p:cNvPicPr/>
            <p:nvPr/>
          </p:nvPicPr>
          <p:blipFill>
            <a:blip r:embed="rId11" cstate="print"/>
            <a:stretch>
              <a:fillRect/>
            </a:stretch>
          </p:blipFill>
          <p:spPr>
            <a:xfrm>
              <a:off x="8199475" y="4356734"/>
              <a:ext cx="3295573" cy="2097049"/>
            </a:xfrm>
            <a:prstGeom prst="rect">
              <a:avLst/>
            </a:prstGeom>
          </p:spPr>
        </p:pic>
        <p:pic>
          <p:nvPicPr>
            <p:cNvPr id="69" name="object 27"/>
            <p:cNvPicPr/>
            <p:nvPr/>
          </p:nvPicPr>
          <p:blipFill>
            <a:blip r:embed="rId12" cstate="print"/>
            <a:stretch>
              <a:fillRect/>
            </a:stretch>
          </p:blipFill>
          <p:spPr>
            <a:xfrm>
              <a:off x="8720175" y="4925694"/>
              <a:ext cx="2271953" cy="879754"/>
            </a:xfrm>
            <a:prstGeom prst="rect">
              <a:avLst/>
            </a:prstGeom>
          </p:spPr>
        </p:pic>
      </p:grpSp>
      <p:sp>
        <p:nvSpPr>
          <p:cNvPr id="70" name="object 28"/>
          <p:cNvSpPr txBox="1"/>
          <p:nvPr/>
        </p:nvSpPr>
        <p:spPr>
          <a:xfrm>
            <a:off x="8765540" y="4598670"/>
            <a:ext cx="2280920" cy="1043305"/>
          </a:xfrm>
          <a:prstGeom prst="rect">
            <a:avLst/>
          </a:prstGeom>
        </p:spPr>
        <p:txBody>
          <a:bodyPr vert="horz" wrap="square" lIns="0" tIns="12700" rIns="0" bIns="0" rtlCol="0">
            <a:spAutoFit/>
          </a:bodyPr>
          <a:p>
            <a:pPr marL="12700">
              <a:lnSpc>
                <a:spcPct val="100000"/>
              </a:lnSpc>
              <a:spcBef>
                <a:spcPts val="100"/>
              </a:spcBef>
              <a:tabLst>
                <a:tab pos="838200" algn="l"/>
                <a:tab pos="1664970" algn="l"/>
              </a:tabLst>
            </a:pPr>
            <a:r>
              <a:rPr sz="3600" dirty="0">
                <a:solidFill>
                  <a:srgbClr val="FFFFFF"/>
                </a:solidFill>
                <a:latin typeface="阿里巴巴普惠体 B" panose="00020600040101010101" charset="-122"/>
                <a:ea typeface="阿里巴巴普惠体 B" panose="00020600040101010101" charset="-122"/>
                <a:cs typeface="阿里巴巴普惠体 B" panose="00020600040101010101" charset="-122"/>
              </a:rPr>
              <a:t>衍	生	品</a:t>
            </a:r>
            <a:endParaRPr sz="3600">
              <a:latin typeface="阿里巴巴普惠体 B" panose="00020600040101010101" charset="-122"/>
              <a:ea typeface="阿里巴巴普惠体 B" panose="00020600040101010101" charset="-122"/>
              <a:cs typeface="阿里巴巴普惠体 B" panose="00020600040101010101" charset="-122"/>
            </a:endParaRPr>
          </a:p>
          <a:p>
            <a:pPr marR="5080" algn="r">
              <a:lnSpc>
                <a:spcPct val="100000"/>
              </a:lnSpc>
              <a:spcBef>
                <a:spcPts val="1535"/>
              </a:spcBef>
            </a:pPr>
            <a:r>
              <a:rPr sz="1800" spc="80" dirty="0">
                <a:solidFill>
                  <a:srgbClr val="23282B"/>
                </a:solidFill>
                <a:latin typeface="阿里巴巴普惠体 B" panose="00020600040101010101" charset="-122"/>
                <a:ea typeface="阿里巴巴普惠体 B" panose="00020600040101010101" charset="-122"/>
                <a:cs typeface="阿里巴巴普惠体 B" panose="00020600040101010101" charset="-122"/>
              </a:rPr>
              <a:t>4</a:t>
            </a:r>
            <a:endParaRPr sz="1800">
              <a:latin typeface="阿里巴巴普惠体 B" panose="00020600040101010101" charset="-122"/>
              <a:ea typeface="阿里巴巴普惠体 B" panose="00020600040101010101" charset="-122"/>
              <a:cs typeface="阿里巴巴普惠体 B" panose="000206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0">
        <p14:prism isInverted="1"/>
      </p:transition>
    </mc:Choice>
    <mc:Fallback>
      <p:transition spd="slow" advClick="0" advTm="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rot="0">
            <a:off x="160655" y="240665"/>
            <a:ext cx="753745" cy="689610"/>
            <a:chOff x="176462" y="208548"/>
            <a:chExt cx="753977" cy="689812"/>
          </a:xfrm>
        </p:grpSpPr>
        <p:grpSp>
          <p:nvGrpSpPr>
            <p:cNvPr id="7" name="组合 6"/>
            <p:cNvGrpSpPr/>
            <p:nvPr/>
          </p:nvGrpSpPr>
          <p:grpSpPr>
            <a:xfrm>
              <a:off x="336882" y="208548"/>
              <a:ext cx="593557" cy="593557"/>
              <a:chOff x="176461" y="144380"/>
              <a:chExt cx="802107" cy="802107"/>
            </a:xfrm>
          </p:grpSpPr>
          <p:sp>
            <p:nvSpPr>
              <p:cNvPr id="2" name="椭圆 1"/>
              <p:cNvSpPr/>
              <p:nvPr/>
            </p:nvSpPr>
            <p:spPr>
              <a:xfrm>
                <a:off x="176461" y="144380"/>
                <a:ext cx="802107" cy="802107"/>
              </a:xfrm>
              <a:prstGeom prst="ellipse">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65000"/>
                      <a:lumOff val="35000"/>
                    </a:prstClr>
                  </a:solidFill>
                  <a:effectLst/>
                  <a:uLnTx/>
                  <a:uFillTx/>
                  <a:latin typeface="思源宋体 CN" panose="02020400000000000000" pitchFamily="18" charset="-122"/>
                  <a:ea typeface="思源宋体 CN" panose="02020400000000000000" pitchFamily="18" charset="-122"/>
                  <a:cs typeface="+mn-cs"/>
                </a:endParaRPr>
              </a:p>
            </p:txBody>
          </p:sp>
          <p:sp>
            <p:nvSpPr>
              <p:cNvPr id="6" name="椭圆 5"/>
              <p:cNvSpPr/>
              <p:nvPr/>
            </p:nvSpPr>
            <p:spPr>
              <a:xfrm>
                <a:off x="376988" y="344907"/>
                <a:ext cx="401052" cy="40105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65000"/>
                      <a:lumOff val="35000"/>
                    </a:prstClr>
                  </a:solidFill>
                  <a:effectLst/>
                  <a:uLnTx/>
                  <a:uFillTx/>
                  <a:latin typeface="思源宋体 CN" panose="02020400000000000000" pitchFamily="18" charset="-122"/>
                  <a:ea typeface="思源宋体 CN" panose="02020400000000000000" pitchFamily="18" charset="-122"/>
                  <a:cs typeface="+mn-cs"/>
                </a:endParaRPr>
              </a:p>
            </p:txBody>
          </p:sp>
        </p:grpSp>
        <p:sp>
          <p:nvSpPr>
            <p:cNvPr id="9" name="椭圆 8"/>
            <p:cNvSpPr/>
            <p:nvPr/>
          </p:nvSpPr>
          <p:spPr>
            <a:xfrm>
              <a:off x="176462" y="689811"/>
              <a:ext cx="208549" cy="208549"/>
            </a:xfrm>
            <a:prstGeom prst="ellipse">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65000"/>
                    <a:lumOff val="35000"/>
                  </a:prstClr>
                </a:solidFill>
                <a:effectLst/>
                <a:uLnTx/>
                <a:uFillTx/>
                <a:latin typeface="思源宋体 CN" panose="02020400000000000000" pitchFamily="18" charset="-122"/>
                <a:ea typeface="思源宋体 CN" panose="02020400000000000000" pitchFamily="18" charset="-122"/>
                <a:cs typeface="+mn-cs"/>
              </a:endParaRPr>
            </a:p>
          </p:txBody>
        </p:sp>
      </p:grpSp>
      <p:sp>
        <p:nvSpPr>
          <p:cNvPr id="13" name="椭圆 12"/>
          <p:cNvSpPr/>
          <p:nvPr/>
        </p:nvSpPr>
        <p:spPr>
          <a:xfrm>
            <a:off x="10876547" y="5486401"/>
            <a:ext cx="2181725" cy="2181725"/>
          </a:xfrm>
          <a:prstGeom prst="ellipse">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tx1">
                  <a:lumMod val="65000"/>
                  <a:lumOff val="35000"/>
                </a:schemeClr>
              </a:solidFill>
              <a:latin typeface="思源宋体 CN" panose="02020400000000000000" pitchFamily="18" charset="-122"/>
              <a:ea typeface="思源宋体 CN" panose="02020400000000000000" pitchFamily="18" charset="-122"/>
            </a:endParaRPr>
          </a:p>
        </p:txBody>
      </p:sp>
      <p:grpSp>
        <p:nvGrpSpPr>
          <p:cNvPr id="29" name="组合 28"/>
          <p:cNvGrpSpPr/>
          <p:nvPr/>
        </p:nvGrpSpPr>
        <p:grpSpPr>
          <a:xfrm>
            <a:off x="8427123" y="1806645"/>
            <a:ext cx="3169184" cy="3470587"/>
            <a:chOff x="8278533" y="1680915"/>
            <a:chExt cx="3169184" cy="3470587"/>
          </a:xfrm>
        </p:grpSpPr>
        <p:sp>
          <p:nvSpPr>
            <p:cNvPr id="30" name="六边形 11"/>
            <p:cNvSpPr/>
            <p:nvPr/>
          </p:nvSpPr>
          <p:spPr>
            <a:xfrm rot="16200000">
              <a:off x="10667634" y="3952952"/>
              <a:ext cx="458139" cy="394947"/>
            </a:xfrm>
            <a:prstGeom prst="hexagon">
              <a:avLst/>
            </a:prstGeom>
            <a:gradFill>
              <a:gsLst>
                <a:gs pos="100000">
                  <a:srgbClr val="FF9632"/>
                </a:gs>
                <a:gs pos="16000">
                  <a:srgbClr val="FF3411"/>
                </a:gs>
              </a:gsLst>
              <a:lin ang="2700000" scaled="0"/>
            </a:gradFill>
            <a:ln w="12700" cap="flat" cmpd="sng" algn="ctr">
              <a:noFill/>
              <a:prstDash val="solid"/>
              <a:miter lim="800000"/>
            </a:ln>
            <a:effectLst/>
          </p:spPr>
          <p:txBody>
            <a:bodyPr rtlCol="0" anchor="ctr"/>
            <a:lstStyle/>
            <a:p>
              <a:pPr algn="ctr">
                <a:defRPr/>
              </a:pPr>
              <a:endParaRPr lang="id-ID" kern="0" dirty="0">
                <a:solidFill>
                  <a:prstClr val="white"/>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31" name="六边形 11"/>
            <p:cNvSpPr/>
            <p:nvPr/>
          </p:nvSpPr>
          <p:spPr>
            <a:xfrm rot="16200000">
              <a:off x="8610480" y="4457561"/>
              <a:ext cx="745344" cy="642538"/>
            </a:xfrm>
            <a:prstGeom prst="hexagon">
              <a:avLst/>
            </a:prstGeom>
            <a:gradFill>
              <a:gsLst>
                <a:gs pos="100000">
                  <a:srgbClr val="FF9632"/>
                </a:gs>
                <a:gs pos="16000">
                  <a:srgbClr val="FF3411"/>
                </a:gs>
              </a:gsLst>
              <a:lin ang="2700000" scaled="0"/>
            </a:gradFill>
            <a:ln w="12700" cap="flat" cmpd="sng" algn="ctr">
              <a:noFill/>
              <a:prstDash val="solid"/>
              <a:miter lim="800000"/>
            </a:ln>
            <a:effectLst/>
          </p:spPr>
          <p:txBody>
            <a:bodyPr rtlCol="0" anchor="ctr"/>
            <a:lstStyle/>
            <a:p>
              <a:pPr algn="ctr">
                <a:defRPr/>
              </a:pPr>
              <a:endParaRPr lang="id-ID" kern="0" dirty="0">
                <a:solidFill>
                  <a:prstClr val="white"/>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32" name="六边形 17"/>
            <p:cNvSpPr/>
            <p:nvPr/>
          </p:nvSpPr>
          <p:spPr>
            <a:xfrm rot="16200000">
              <a:off x="11173159" y="2466406"/>
              <a:ext cx="294896" cy="254221"/>
            </a:xfrm>
            <a:prstGeom prst="hexagon">
              <a:avLst/>
            </a:prstGeom>
            <a:gradFill>
              <a:gsLst>
                <a:gs pos="100000">
                  <a:srgbClr val="FF9632"/>
                </a:gs>
                <a:gs pos="16000">
                  <a:srgbClr val="FF3411"/>
                </a:gs>
              </a:gsLst>
              <a:lin ang="2700000" scaled="0"/>
            </a:gradFill>
            <a:ln w="12700" cap="flat" cmpd="sng" algn="ctr">
              <a:noFill/>
              <a:prstDash val="solid"/>
              <a:miter lim="800000"/>
            </a:ln>
            <a:effectLst/>
          </p:spPr>
          <p:txBody>
            <a:bodyPr rtlCol="0" anchor="ctr"/>
            <a:lstStyle/>
            <a:p>
              <a:pPr algn="ctr">
                <a:defRPr/>
              </a:pPr>
              <a:endParaRPr lang="id-ID" kern="0" dirty="0">
                <a:solidFill>
                  <a:prstClr val="white"/>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grpSp>
          <p:nvGrpSpPr>
            <p:cNvPr id="33" name="组合 32"/>
            <p:cNvGrpSpPr/>
            <p:nvPr/>
          </p:nvGrpSpPr>
          <p:grpSpPr>
            <a:xfrm>
              <a:off x="8278533" y="1680915"/>
              <a:ext cx="2548078" cy="2548078"/>
              <a:chOff x="8519164" y="1825293"/>
              <a:chExt cx="2548078" cy="2548078"/>
            </a:xfrm>
          </p:grpSpPr>
          <p:sp>
            <p:nvSpPr>
              <p:cNvPr id="34" name="六边形 16"/>
              <p:cNvSpPr/>
              <p:nvPr/>
            </p:nvSpPr>
            <p:spPr>
              <a:xfrm rot="16200000">
                <a:off x="9645755" y="2972222"/>
                <a:ext cx="294896" cy="254221"/>
              </a:xfrm>
              <a:prstGeom prst="hexagon">
                <a:avLst/>
              </a:prstGeom>
              <a:solidFill>
                <a:srgbClr val="03843B">
                  <a:alpha val="80000"/>
                </a:srgbClr>
              </a:solidFill>
              <a:ln w="12700" cap="flat" cmpd="sng" algn="ctr">
                <a:noFill/>
                <a:prstDash val="solid"/>
                <a:miter lim="800000"/>
              </a:ln>
              <a:effectLst/>
            </p:spPr>
            <p:txBody>
              <a:bodyPr rtlCol="0" anchor="ctr"/>
              <a:lstStyle/>
              <a:p>
                <a:pPr algn="ctr">
                  <a:defRPr/>
                </a:pPr>
                <a:endParaRPr lang="id-ID" kern="0" dirty="0">
                  <a:solidFill>
                    <a:prstClr val="white"/>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35" name="八边形 34"/>
              <p:cNvSpPr/>
              <p:nvPr/>
            </p:nvSpPr>
            <p:spPr>
              <a:xfrm>
                <a:off x="8519164" y="1825293"/>
                <a:ext cx="2548078" cy="2548078"/>
              </a:xfrm>
              <a:prstGeom prst="octagon">
                <a:avLst/>
              </a:prstGeom>
              <a:solidFill>
                <a:sysClr val="window" lastClr="FFFFFF"/>
              </a:solidFill>
              <a:ln w="12700" cap="flat" cmpd="sng" algn="ctr">
                <a:noFill/>
                <a:prstDash val="solid"/>
                <a:miter lim="800000"/>
              </a:ln>
              <a:effectLst>
                <a:outerShdw blurRad="1193800" sx="102000" sy="102000" algn="ctr" rotWithShape="0">
                  <a:prstClr val="black">
                    <a:alpha val="15000"/>
                  </a:prstClr>
                </a:outerShdw>
              </a:effectLst>
            </p:spPr>
            <p:txBody>
              <a:bodyPr rtlCol="0" anchor="ctr"/>
              <a:lstStyle/>
              <a:p>
                <a:pPr algn="ctr"/>
                <a:endParaRPr lang="zh-CN" altLang="en-US" kern="0" dirty="0">
                  <a:solidFill>
                    <a:prstClr val="white"/>
                  </a:solidFill>
                  <a:latin typeface="思源宋体 CN" panose="02020400000000000000" pitchFamily="18" charset="-122"/>
                  <a:ea typeface="思源宋体 CN" panose="02020400000000000000" pitchFamily="18" charset="-122"/>
                </a:endParaRPr>
              </a:p>
            </p:txBody>
          </p:sp>
          <p:pic>
            <p:nvPicPr>
              <p:cNvPr id="36" name="图片 35"/>
              <p:cNvPicPr>
                <a:picLocks noChangeAspect="1"/>
              </p:cNvPicPr>
              <p:nvPr/>
            </p:nvPicPr>
            <p:blipFill rotWithShape="1">
              <a:blip r:embed="rId1">
                <a:extLst>
                  <a:ext uri="{28A0092B-C50C-407E-A947-70E740481C1C}">
                    <a14:useLocalDpi xmlns:a14="http://schemas.microsoft.com/office/drawing/2010/main" val="0"/>
                  </a:ext>
                </a:extLst>
              </a:blip>
              <a:srcRect/>
              <a:stretch>
                <a:fillRect/>
              </a:stretch>
            </p:blipFill>
            <p:spPr>
              <a:xfrm>
                <a:off x="8688303" y="1994432"/>
                <a:ext cx="2209800" cy="2209800"/>
              </a:xfrm>
              <a:prstGeom prst="octagon">
                <a:avLst/>
              </a:prstGeom>
            </p:spPr>
          </p:pic>
        </p:grpSp>
      </p:grpSp>
      <p:sp>
        <p:nvSpPr>
          <p:cNvPr id="3" name="文本框 2"/>
          <p:cNvSpPr txBox="1"/>
          <p:nvPr/>
        </p:nvSpPr>
        <p:spPr>
          <a:xfrm>
            <a:off x="985920" y="323928"/>
            <a:ext cx="2837449" cy="521970"/>
          </a:xfrm>
          <a:prstGeom prst="rect">
            <a:avLst/>
          </a:prstGeom>
          <a:noFill/>
        </p:spPr>
        <p:txBody>
          <a:bodyPr wrap="square" rtlCol="0">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0" normalizeH="0" baseline="0" noProof="0" dirty="0">
                <a:ln>
                  <a:noFill/>
                </a:ln>
                <a:solidFill>
                  <a:srgbClr val="FF4617"/>
                </a:solidFill>
                <a:effectLst/>
                <a:uLnTx/>
                <a:uFillTx/>
                <a:latin typeface="思源宋体 CN Heavy" panose="02020900000000000000" pitchFamily="18" charset="-122"/>
                <a:ea typeface="思源宋体 CN Heavy" panose="02020900000000000000" pitchFamily="18" charset="-122"/>
                <a:cs typeface="+mn-cs"/>
                <a:sym typeface="思源黑体 CN Bold" panose="020B0800000000000000" pitchFamily="34" charset="-122"/>
              </a:rPr>
              <a:t>ANT BUSINESS</a:t>
            </a:r>
            <a:endParaRPr kumimoji="0" lang="zh-CN" altLang="en-US" sz="2800" b="0" i="0" u="none" strike="noStrike" kern="1200" cap="none" spc="0" normalizeH="0" baseline="0" noProof="0" dirty="0">
              <a:ln>
                <a:noFill/>
              </a:ln>
              <a:solidFill>
                <a:srgbClr val="FF4617"/>
              </a:solidFill>
              <a:effectLst/>
              <a:uLnTx/>
              <a:uFillTx/>
              <a:latin typeface="思源宋体 CN Heavy" panose="02020900000000000000" pitchFamily="18" charset="-122"/>
              <a:ea typeface="思源宋体 CN Heavy" panose="02020900000000000000" pitchFamily="18" charset="-122"/>
              <a:cs typeface="+mn-cs"/>
              <a:sym typeface="思源黑体 CN Bold" panose="020B0800000000000000" pitchFamily="34" charset="-122"/>
            </a:endParaRPr>
          </a:p>
        </p:txBody>
      </p:sp>
      <p:sp>
        <p:nvSpPr>
          <p:cNvPr id="8" name="object 14"/>
          <p:cNvSpPr txBox="1"/>
          <p:nvPr/>
        </p:nvSpPr>
        <p:spPr>
          <a:xfrm>
            <a:off x="1030923" y="3018155"/>
            <a:ext cx="6372225" cy="382270"/>
          </a:xfrm>
          <a:prstGeom prst="rect">
            <a:avLst/>
          </a:prstGeom>
        </p:spPr>
        <p:txBody>
          <a:bodyPr vert="horz" wrap="square" lIns="0" tIns="13335" rIns="0" bIns="0" rtlCol="0">
            <a:spAutoFit/>
          </a:bodyPr>
          <a:lstStyle/>
          <a:p>
            <a:pPr marR="5080" algn="ctr">
              <a:lnSpc>
                <a:spcPct val="100000"/>
              </a:lnSpc>
              <a:spcBef>
                <a:spcPts val="105"/>
              </a:spcBef>
            </a:pPr>
            <a:r>
              <a:rPr lang="en-US" sz="2400" spc="-5" dirty="0">
                <a:solidFill>
                  <a:schemeClr val="tx1">
                    <a:lumMod val="85000"/>
                    <a:lumOff val="15000"/>
                  </a:schemeClr>
                </a:solidFill>
                <a:latin typeface="宋体" panose="02010600030101010101" pitchFamily="2" charset="-122"/>
                <a:ea typeface="宋体" panose="02010600030101010101" pitchFamily="2" charset="-122"/>
                <a:cs typeface="宋体" panose="02010600030101010101" pitchFamily="2" charset="-122"/>
              </a:rPr>
              <a:t> </a:t>
            </a:r>
            <a:r>
              <a:rPr sz="2400" dirty="0">
                <a:solidFill>
                  <a:schemeClr val="tx1">
                    <a:lumMod val="85000"/>
                    <a:lumOff val="15000"/>
                  </a:schemeClr>
                </a:solidFill>
                <a:latin typeface="宋体" panose="02010600030101010101" pitchFamily="2" charset="-122"/>
                <a:ea typeface="宋体" panose="02010600030101010101" pitchFamily="2" charset="-122"/>
                <a:cs typeface="宋体" panose="02010600030101010101" pitchFamily="2" charset="-122"/>
              </a:rPr>
              <a:t>去中心化金融的首个</a:t>
            </a:r>
            <a:r>
              <a:rPr lang="en-US" sz="2400" dirty="0">
                <a:solidFill>
                  <a:schemeClr val="tx1">
                    <a:lumMod val="85000"/>
                    <a:lumOff val="15000"/>
                  </a:schemeClr>
                </a:solidFill>
                <a:latin typeface="宋体" panose="02010600030101010101" pitchFamily="2" charset="-122"/>
                <a:ea typeface="宋体" panose="02010600030101010101" pitchFamily="2" charset="-122"/>
                <a:cs typeface="宋体" panose="02010600030101010101" pitchFamily="2" charset="-122"/>
              </a:rPr>
              <a:t>“</a:t>
            </a:r>
            <a:r>
              <a:rPr sz="2400" dirty="0">
                <a:solidFill>
                  <a:schemeClr val="tx1">
                    <a:lumMod val="85000"/>
                    <a:lumOff val="15000"/>
                  </a:schemeClr>
                </a:solidFill>
                <a:latin typeface="宋体" panose="02010600030101010101" pitchFamily="2" charset="-122"/>
                <a:ea typeface="宋体" panose="02010600030101010101" pitchFamily="2" charset="-122"/>
                <a:cs typeface="宋体" panose="02010600030101010101" pitchFamily="2" charset="-122"/>
              </a:rPr>
              <a:t>超级共识联盟</a:t>
            </a:r>
            <a:r>
              <a:rPr sz="2400" spc="-1550" dirty="0">
                <a:solidFill>
                  <a:schemeClr val="tx1">
                    <a:lumMod val="85000"/>
                    <a:lumOff val="15000"/>
                  </a:schemeClr>
                </a:solidFill>
                <a:latin typeface="宋体" panose="02010600030101010101" pitchFamily="2" charset="-122"/>
                <a:ea typeface="宋体" panose="02010600030101010101" pitchFamily="2" charset="-122"/>
                <a:cs typeface="宋体" panose="02010600030101010101" pitchFamily="2" charset="-122"/>
              </a:rPr>
              <a:t>”</a:t>
            </a:r>
            <a:r>
              <a:rPr sz="2400" dirty="0">
                <a:solidFill>
                  <a:schemeClr val="tx1">
                    <a:lumMod val="85000"/>
                    <a:lumOff val="15000"/>
                  </a:schemeClr>
                </a:solidFill>
                <a:latin typeface="宋体" panose="02010600030101010101" pitchFamily="2" charset="-122"/>
                <a:ea typeface="宋体" panose="02010600030101010101" pitchFamily="2" charset="-122"/>
                <a:cs typeface="宋体" panose="02010600030101010101" pitchFamily="2" charset="-122"/>
              </a:rPr>
              <a:t>金融平台</a:t>
            </a:r>
            <a:endParaRPr sz="2400" dirty="0">
              <a:solidFill>
                <a:schemeClr val="tx1">
                  <a:lumMod val="85000"/>
                  <a:lumOff val="15000"/>
                </a:schemeClr>
              </a:solidFill>
              <a:latin typeface="宋体" panose="02010600030101010101" pitchFamily="2" charset="-122"/>
              <a:ea typeface="宋体" panose="02010600030101010101" pitchFamily="2" charset="-122"/>
              <a:cs typeface="宋体" panose="02010600030101010101" pitchFamily="2" charset="-122"/>
            </a:endParaRPr>
          </a:p>
        </p:txBody>
      </p:sp>
      <p:sp>
        <p:nvSpPr>
          <p:cNvPr id="37" name="object 15"/>
          <p:cNvSpPr txBox="1"/>
          <p:nvPr/>
        </p:nvSpPr>
        <p:spPr>
          <a:xfrm>
            <a:off x="834390" y="4114800"/>
            <a:ext cx="6973570" cy="762635"/>
          </a:xfrm>
          <a:prstGeom prst="rect">
            <a:avLst/>
          </a:prstGeom>
        </p:spPr>
        <p:txBody>
          <a:bodyPr vert="horz" wrap="square" lIns="0" tIns="12065" rIns="0" bIns="0" rtlCol="0">
            <a:spAutoFit/>
          </a:bodyPr>
          <a:lstStyle/>
          <a:p>
            <a:pPr marL="2374900" marR="5080" indent="-2362200" algn="ctr">
              <a:lnSpc>
                <a:spcPct val="100000"/>
              </a:lnSpc>
              <a:spcBef>
                <a:spcPts val="95"/>
              </a:spcBef>
              <a:tabLst>
                <a:tab pos="621665" algn="l"/>
                <a:tab pos="1536065" algn="l"/>
                <a:tab pos="2602865" algn="l"/>
                <a:tab pos="2831465" algn="l"/>
                <a:tab pos="4126865" algn="l"/>
                <a:tab pos="4965065" algn="l"/>
                <a:tab pos="5650865" algn="l"/>
                <a:tab pos="7174865" algn="l"/>
              </a:tabLst>
            </a:pPr>
            <a:r>
              <a:rPr sz="2400" dirty="0">
                <a:solidFill>
                  <a:srgbClr val="FF6321"/>
                </a:solidFill>
                <a:latin typeface="黑体" panose="02010609060101010101" charset="-122"/>
                <a:cs typeface="黑体" panose="02010609060101010101" charset="-122"/>
              </a:rPr>
              <a:t>The	first	"ANT</a:t>
            </a:r>
            <a:r>
              <a:rPr lang="en-US" sz="2400" dirty="0">
                <a:solidFill>
                  <a:srgbClr val="FF6321"/>
                </a:solidFill>
                <a:latin typeface="黑体" panose="02010609060101010101" charset="-122"/>
                <a:cs typeface="黑体" panose="02010609060101010101" charset="-122"/>
              </a:rPr>
              <a:t> </a:t>
            </a:r>
            <a:r>
              <a:rPr sz="2400" dirty="0">
                <a:solidFill>
                  <a:srgbClr val="FF6321"/>
                </a:solidFill>
                <a:latin typeface="黑体" panose="02010609060101010101" charset="-122"/>
                <a:cs typeface="黑体" panose="02010609060101010101" charset="-122"/>
              </a:rPr>
              <a:t>BUSINESS</a:t>
            </a:r>
            <a:r>
              <a:rPr lang="en-US" sz="2400" dirty="0">
                <a:solidFill>
                  <a:srgbClr val="FF6321"/>
                </a:solidFill>
                <a:latin typeface="黑体" panose="02010609060101010101" charset="-122"/>
                <a:cs typeface="黑体" panose="02010609060101010101" charset="-122"/>
              </a:rPr>
              <a:t> </a:t>
            </a:r>
            <a:r>
              <a:rPr sz="2400" dirty="0">
                <a:solidFill>
                  <a:srgbClr val="FF6321"/>
                </a:solidFill>
                <a:latin typeface="黑体" panose="02010609060101010101" charset="-122"/>
                <a:cs typeface="黑体" panose="02010609060101010101" charset="-122"/>
              </a:rPr>
              <a:t>alliance"financial</a:t>
            </a:r>
            <a:endParaRPr sz="2400" dirty="0">
              <a:solidFill>
                <a:srgbClr val="FF6321"/>
              </a:solidFill>
              <a:latin typeface="黑体" panose="02010609060101010101" charset="-122"/>
              <a:cs typeface="黑体" panose="02010609060101010101" charset="-122"/>
            </a:endParaRPr>
          </a:p>
          <a:p>
            <a:pPr marL="2374900" marR="5080" indent="-2362200" algn="ctr">
              <a:lnSpc>
                <a:spcPct val="100000"/>
              </a:lnSpc>
              <a:spcBef>
                <a:spcPts val="95"/>
              </a:spcBef>
              <a:tabLst>
                <a:tab pos="621665" algn="l"/>
                <a:tab pos="1536065" algn="l"/>
                <a:tab pos="2602865" algn="l"/>
                <a:tab pos="2831465" algn="l"/>
                <a:tab pos="4126865" algn="l"/>
                <a:tab pos="4965065" algn="l"/>
                <a:tab pos="5650865" algn="l"/>
                <a:tab pos="7174865" algn="l"/>
              </a:tabLst>
            </a:pPr>
            <a:r>
              <a:rPr sz="2400" dirty="0">
                <a:solidFill>
                  <a:srgbClr val="FF6321"/>
                </a:solidFill>
                <a:latin typeface="黑体" panose="02010609060101010101" charset="-122"/>
                <a:cs typeface="黑体" panose="02010609060101010101" charset="-122"/>
              </a:rPr>
              <a:t>platform</a:t>
            </a:r>
            <a:r>
              <a:rPr lang="en-US" sz="2400" dirty="0">
                <a:solidFill>
                  <a:srgbClr val="FF6321"/>
                </a:solidFill>
                <a:latin typeface="黑体" panose="02010609060101010101" charset="-122"/>
                <a:cs typeface="黑体" panose="02010609060101010101" charset="-122"/>
              </a:rPr>
              <a:t> </a:t>
            </a:r>
            <a:r>
              <a:rPr sz="2400" dirty="0">
                <a:solidFill>
                  <a:srgbClr val="FF6321"/>
                </a:solidFill>
                <a:latin typeface="黑体" panose="02010609060101010101" charset="-122"/>
                <a:cs typeface="黑体" panose="02010609060101010101" charset="-122"/>
              </a:rPr>
              <a:t>of</a:t>
            </a:r>
            <a:r>
              <a:rPr lang="en-US" sz="2400" dirty="0">
                <a:solidFill>
                  <a:srgbClr val="FF6321"/>
                </a:solidFill>
                <a:latin typeface="黑体" panose="02010609060101010101" charset="-122"/>
                <a:cs typeface="黑体" panose="02010609060101010101" charset="-122"/>
              </a:rPr>
              <a:t> </a:t>
            </a:r>
            <a:r>
              <a:rPr sz="2400" dirty="0">
                <a:solidFill>
                  <a:srgbClr val="FF6321"/>
                </a:solidFill>
                <a:latin typeface="黑体" panose="02010609060101010101" charset="-122"/>
                <a:cs typeface="黑体" panose="02010609060101010101" charset="-122"/>
              </a:rPr>
              <a:t>decentralized</a:t>
            </a:r>
            <a:r>
              <a:rPr lang="en-US" sz="2400" dirty="0">
                <a:solidFill>
                  <a:srgbClr val="FF6321"/>
                </a:solidFill>
                <a:latin typeface="黑体" panose="02010609060101010101" charset="-122"/>
                <a:cs typeface="黑体" panose="02010609060101010101" charset="-122"/>
              </a:rPr>
              <a:t> </a:t>
            </a:r>
            <a:r>
              <a:rPr sz="2400" dirty="0">
                <a:solidFill>
                  <a:srgbClr val="FF6321"/>
                </a:solidFill>
                <a:latin typeface="黑体" panose="02010609060101010101" charset="-122"/>
                <a:cs typeface="黑体" panose="02010609060101010101" charset="-122"/>
              </a:rPr>
              <a:t>Finance</a:t>
            </a:r>
            <a:endParaRPr sz="2400" dirty="0">
              <a:solidFill>
                <a:srgbClr val="FF6321"/>
              </a:solidFill>
              <a:latin typeface="黑体" panose="02010609060101010101" charset="-122"/>
              <a:cs typeface="黑体" panose="02010609060101010101" charset="-122"/>
            </a:endParaRPr>
          </a:p>
        </p:txBody>
      </p:sp>
      <p:sp>
        <p:nvSpPr>
          <p:cNvPr id="38" name="object 15"/>
          <p:cNvSpPr txBox="1"/>
          <p:nvPr/>
        </p:nvSpPr>
        <p:spPr>
          <a:xfrm>
            <a:off x="8576945" y="2853690"/>
            <a:ext cx="2127885" cy="442595"/>
          </a:xfrm>
          <a:prstGeom prst="rect">
            <a:avLst/>
          </a:prstGeom>
        </p:spPr>
        <p:txBody>
          <a:bodyPr vert="horz" wrap="square" lIns="0" tIns="12065" rIns="0" bIns="0" rtlCol="0">
            <a:spAutoFit/>
          </a:bodyPr>
          <a:p>
            <a:pPr marR="5080" algn="r">
              <a:lnSpc>
                <a:spcPct val="100000"/>
              </a:lnSpc>
              <a:spcBef>
                <a:spcPts val="105"/>
              </a:spcBef>
            </a:pPr>
            <a:r>
              <a:rPr sz="2800" spc="-5" dirty="0">
                <a:solidFill>
                  <a:srgbClr val="FFFFFF"/>
                </a:solidFill>
                <a:effectLst>
                  <a:outerShdw blurRad="50800" dist="38100" dir="2700000" algn="tl" rotWithShape="0">
                    <a:prstClr val="black">
                      <a:alpha val="40000"/>
                    </a:prstClr>
                  </a:outerShdw>
                </a:effectLst>
                <a:latin typeface="阿里巴巴普惠体 R" panose="00020600040101010101" charset="-122"/>
                <a:cs typeface="阿里巴巴普惠体 R" panose="00020600040101010101" charset="-122"/>
                <a:sym typeface="+mn-ea"/>
              </a:rPr>
              <a:t>CONSENSUS</a:t>
            </a:r>
            <a:endParaRPr sz="2800" spc="-5" dirty="0">
              <a:solidFill>
                <a:srgbClr val="FFFFFF"/>
              </a:solidFill>
              <a:effectLst>
                <a:outerShdw blurRad="50800" dist="38100" dir="2700000" algn="tl" rotWithShape="0">
                  <a:prstClr val="black">
                    <a:alpha val="40000"/>
                  </a:prstClr>
                </a:outerShdw>
              </a:effectLst>
              <a:latin typeface="阿里巴巴普惠体 R" panose="00020600040101010101" charset="-122"/>
              <a:cs typeface="阿里巴巴普惠体 R" panose="00020600040101010101" charset="-122"/>
              <a:sym typeface="+mn-ea"/>
            </a:endParaRPr>
          </a:p>
        </p:txBody>
      </p:sp>
      <p:sp>
        <p:nvSpPr>
          <p:cNvPr id="40" name="object 14"/>
          <p:cNvSpPr txBox="1"/>
          <p:nvPr/>
        </p:nvSpPr>
        <p:spPr>
          <a:xfrm>
            <a:off x="726758" y="1668780"/>
            <a:ext cx="7117715" cy="1120775"/>
          </a:xfrm>
          <a:prstGeom prst="rect">
            <a:avLst/>
          </a:prstGeom>
        </p:spPr>
        <p:txBody>
          <a:bodyPr vert="horz" wrap="square" lIns="0" tIns="13335" rIns="0" bIns="0" rtlCol="0">
            <a:spAutoFit/>
          </a:bodyPr>
          <a:p>
            <a:pPr marR="5080" algn="ctr">
              <a:lnSpc>
                <a:spcPct val="100000"/>
              </a:lnSpc>
              <a:spcBef>
                <a:spcPts val="105"/>
              </a:spcBef>
            </a:pPr>
            <a:r>
              <a:rPr sz="7200" spc="1300" dirty="0">
                <a:solidFill>
                  <a:schemeClr val="tx1">
                    <a:lumMod val="85000"/>
                    <a:lumOff val="15000"/>
                  </a:schemeClr>
                </a:solidFill>
                <a:uFillTx/>
                <a:latin typeface="思源黑体 CN Bold" panose="020B0800000000000000" pitchFamily="34" charset="-122"/>
                <a:ea typeface="思源黑体 CN Bold" panose="020B0800000000000000" pitchFamily="34" charset="-122"/>
                <a:cs typeface="思源黑体 CN Bold" panose="020B0800000000000000" pitchFamily="34" charset="-122"/>
              </a:rPr>
              <a:t>超级共识联盟</a:t>
            </a:r>
            <a:endParaRPr sz="7200" spc="1300" dirty="0">
              <a:solidFill>
                <a:schemeClr val="tx1">
                  <a:lumMod val="85000"/>
                  <a:lumOff val="15000"/>
                </a:schemeClr>
              </a:solidFill>
              <a:uFillTx/>
              <a:latin typeface="思源黑体 CN Bold" panose="020B0800000000000000" pitchFamily="34" charset="-122"/>
              <a:ea typeface="思源黑体 CN Bold" panose="020B0800000000000000" pitchFamily="34" charset="-122"/>
              <a:cs typeface="思源黑体 CN Bold" panose="020B08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3900" advClick="0" advTm="0">
        <p14:glitter pattern="hexagon"/>
      </p:transition>
    </mc:Choice>
    <mc:Fallback>
      <p:transition spd="slow" advClick="0" advTm="0">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10"/>
          <p:cNvSpPr/>
          <p:nvPr/>
        </p:nvSpPr>
        <p:spPr>
          <a:xfrm>
            <a:off x="6346825" y="2807335"/>
            <a:ext cx="2197100" cy="3022600"/>
          </a:xfrm>
          <a:prstGeom prst="rect">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思源宋体 CN" panose="02020400000000000000" pitchFamily="18" charset="-122"/>
              <a:ea typeface="思源宋体 CN" panose="02020400000000000000" pitchFamily="18" charset="-122"/>
            </a:endParaRPr>
          </a:p>
        </p:txBody>
      </p:sp>
      <p:sp>
        <p:nvSpPr>
          <p:cNvPr id="37" name="Rectangle 13"/>
          <p:cNvSpPr/>
          <p:nvPr/>
        </p:nvSpPr>
        <p:spPr>
          <a:xfrm>
            <a:off x="9058275" y="2807335"/>
            <a:ext cx="2197100" cy="3022600"/>
          </a:xfrm>
          <a:prstGeom prst="rect">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思源宋体 CN" panose="02020400000000000000" pitchFamily="18" charset="-122"/>
              <a:ea typeface="思源宋体 CN" panose="02020400000000000000" pitchFamily="18" charset="-122"/>
            </a:endParaRPr>
          </a:p>
        </p:txBody>
      </p:sp>
      <p:grpSp>
        <p:nvGrpSpPr>
          <p:cNvPr id="12" name="组合 11"/>
          <p:cNvGrpSpPr/>
          <p:nvPr/>
        </p:nvGrpSpPr>
        <p:grpSpPr>
          <a:xfrm>
            <a:off x="160420" y="240632"/>
            <a:ext cx="3662949" cy="689812"/>
            <a:chOff x="176462" y="208548"/>
            <a:chExt cx="3662949" cy="689812"/>
          </a:xfrm>
        </p:grpSpPr>
        <p:grpSp>
          <p:nvGrpSpPr>
            <p:cNvPr id="10" name="组合 9"/>
            <p:cNvGrpSpPr/>
            <p:nvPr/>
          </p:nvGrpSpPr>
          <p:grpSpPr>
            <a:xfrm>
              <a:off x="176462" y="208548"/>
              <a:ext cx="753977" cy="689812"/>
              <a:chOff x="176462" y="208548"/>
              <a:chExt cx="753977" cy="689812"/>
            </a:xfrm>
          </p:grpSpPr>
          <p:grpSp>
            <p:nvGrpSpPr>
              <p:cNvPr id="7" name="组合 6"/>
              <p:cNvGrpSpPr/>
              <p:nvPr/>
            </p:nvGrpSpPr>
            <p:grpSpPr>
              <a:xfrm>
                <a:off x="336882" y="208548"/>
                <a:ext cx="593557" cy="593557"/>
                <a:chOff x="176461" y="144380"/>
                <a:chExt cx="802107" cy="802107"/>
              </a:xfrm>
            </p:grpSpPr>
            <p:sp>
              <p:nvSpPr>
                <p:cNvPr id="2" name="椭圆 1"/>
                <p:cNvSpPr/>
                <p:nvPr/>
              </p:nvSpPr>
              <p:spPr>
                <a:xfrm>
                  <a:off x="176461" y="144380"/>
                  <a:ext cx="802107" cy="802107"/>
                </a:xfrm>
                <a:prstGeom prst="ellipse">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65000"/>
                        <a:lumOff val="35000"/>
                      </a:prstClr>
                    </a:solidFill>
                    <a:effectLst/>
                    <a:uLnTx/>
                    <a:uFillTx/>
                    <a:latin typeface="思源宋体 CN" panose="02020400000000000000" pitchFamily="18" charset="-122"/>
                    <a:ea typeface="思源宋体 CN" panose="02020400000000000000" pitchFamily="18" charset="-122"/>
                    <a:cs typeface="+mn-cs"/>
                  </a:endParaRPr>
                </a:p>
              </p:txBody>
            </p:sp>
            <p:sp>
              <p:nvSpPr>
                <p:cNvPr id="6" name="椭圆 5"/>
                <p:cNvSpPr/>
                <p:nvPr/>
              </p:nvSpPr>
              <p:spPr>
                <a:xfrm>
                  <a:off x="376988" y="344907"/>
                  <a:ext cx="401052" cy="40105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65000"/>
                        <a:lumOff val="35000"/>
                      </a:prstClr>
                    </a:solidFill>
                    <a:effectLst/>
                    <a:uLnTx/>
                    <a:uFillTx/>
                    <a:latin typeface="思源宋体 CN" panose="02020400000000000000" pitchFamily="18" charset="-122"/>
                    <a:ea typeface="思源宋体 CN" panose="02020400000000000000" pitchFamily="18" charset="-122"/>
                    <a:cs typeface="+mn-cs"/>
                  </a:endParaRPr>
                </a:p>
              </p:txBody>
            </p:sp>
          </p:grpSp>
          <p:sp>
            <p:nvSpPr>
              <p:cNvPr id="9" name="椭圆 8"/>
              <p:cNvSpPr/>
              <p:nvPr/>
            </p:nvSpPr>
            <p:spPr>
              <a:xfrm>
                <a:off x="176462" y="689811"/>
                <a:ext cx="208549" cy="208549"/>
              </a:xfrm>
              <a:prstGeom prst="ellipse">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65000"/>
                      <a:lumOff val="35000"/>
                    </a:prstClr>
                  </a:solidFill>
                  <a:effectLst/>
                  <a:uLnTx/>
                  <a:uFillTx/>
                  <a:latin typeface="思源宋体 CN" panose="02020400000000000000" pitchFamily="18" charset="-122"/>
                  <a:ea typeface="思源宋体 CN" panose="02020400000000000000" pitchFamily="18" charset="-122"/>
                  <a:cs typeface="+mn-cs"/>
                </a:endParaRPr>
              </a:p>
            </p:txBody>
          </p:sp>
        </p:grpSp>
        <p:sp>
          <p:nvSpPr>
            <p:cNvPr id="11" name="文本框 10"/>
            <p:cNvSpPr txBox="1"/>
            <p:nvPr/>
          </p:nvSpPr>
          <p:spPr>
            <a:xfrm>
              <a:off x="1001962" y="291844"/>
              <a:ext cx="2837449" cy="5219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0" normalizeH="0" baseline="0" noProof="0" dirty="0">
                  <a:ln>
                    <a:noFill/>
                  </a:ln>
                  <a:solidFill>
                    <a:srgbClr val="FF4617"/>
                  </a:solidFill>
                  <a:effectLst/>
                  <a:uLnTx/>
                  <a:uFillTx/>
                  <a:latin typeface="思源宋体 CN Heavy" panose="02020900000000000000" pitchFamily="18" charset="-122"/>
                  <a:ea typeface="思源宋体 CN Heavy" panose="02020900000000000000" pitchFamily="18" charset="-122"/>
                  <a:cs typeface="+mn-cs"/>
                  <a:sym typeface="思源黑体 CN Bold" panose="020B0800000000000000" pitchFamily="34" charset="-122"/>
                </a:rPr>
                <a:t>ANT BUSINESS</a:t>
              </a:r>
              <a:endParaRPr kumimoji="0" lang="zh-CN" altLang="en-US" sz="2800" b="0" i="0" u="none" strike="noStrike" kern="1200" cap="none" spc="0" normalizeH="0" baseline="0" noProof="0" dirty="0">
                <a:ln>
                  <a:noFill/>
                </a:ln>
                <a:solidFill>
                  <a:srgbClr val="FF4617"/>
                </a:solidFill>
                <a:effectLst/>
                <a:uLnTx/>
                <a:uFillTx/>
                <a:latin typeface="思源宋体 CN Heavy" panose="02020900000000000000" pitchFamily="18" charset="-122"/>
                <a:ea typeface="思源宋体 CN Heavy" panose="02020900000000000000" pitchFamily="18" charset="-122"/>
                <a:cs typeface="+mn-cs"/>
                <a:sym typeface="思源黑体 CN Bold" panose="020B0800000000000000" pitchFamily="34" charset="-122"/>
              </a:endParaRPr>
            </a:p>
          </p:txBody>
        </p:sp>
      </p:grpSp>
      <p:sp>
        <p:nvSpPr>
          <p:cNvPr id="13" name="椭圆 12"/>
          <p:cNvSpPr/>
          <p:nvPr/>
        </p:nvSpPr>
        <p:spPr>
          <a:xfrm>
            <a:off x="10876547" y="5486401"/>
            <a:ext cx="2181725" cy="2181725"/>
          </a:xfrm>
          <a:prstGeom prst="ellipse">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tx1">
                  <a:lumMod val="65000"/>
                  <a:lumOff val="35000"/>
                </a:schemeClr>
              </a:solidFill>
              <a:latin typeface="思源宋体 CN" panose="02020400000000000000" pitchFamily="18" charset="-122"/>
              <a:ea typeface="思源宋体 CN" panose="02020400000000000000" pitchFamily="18" charset="-122"/>
            </a:endParaRPr>
          </a:p>
        </p:txBody>
      </p:sp>
      <p:sp>
        <p:nvSpPr>
          <p:cNvPr id="15" name="Rectangle 3"/>
          <p:cNvSpPr/>
          <p:nvPr/>
        </p:nvSpPr>
        <p:spPr>
          <a:xfrm>
            <a:off x="899795" y="2807335"/>
            <a:ext cx="2197100" cy="3022600"/>
          </a:xfrm>
          <a:prstGeom prst="rect">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思源宋体 CN" panose="02020400000000000000" pitchFamily="18" charset="-122"/>
              <a:ea typeface="思源宋体 CN" panose="02020400000000000000" pitchFamily="18" charset="-122"/>
            </a:endParaRPr>
          </a:p>
        </p:txBody>
      </p:sp>
      <p:sp>
        <p:nvSpPr>
          <p:cNvPr id="23" name="Rectangle 7"/>
          <p:cNvSpPr/>
          <p:nvPr/>
        </p:nvSpPr>
        <p:spPr>
          <a:xfrm>
            <a:off x="3635375" y="2807335"/>
            <a:ext cx="2197100" cy="3022600"/>
          </a:xfrm>
          <a:prstGeom prst="rect">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思源宋体 CN" panose="02020400000000000000" pitchFamily="18" charset="-122"/>
              <a:ea typeface="思源宋体 CN" panose="02020400000000000000" pitchFamily="18" charset="-122"/>
            </a:endParaRPr>
          </a:p>
        </p:txBody>
      </p:sp>
      <p:sp>
        <p:nvSpPr>
          <p:cNvPr id="43" name="Rectangle 3"/>
          <p:cNvSpPr/>
          <p:nvPr/>
        </p:nvSpPr>
        <p:spPr>
          <a:xfrm>
            <a:off x="893445" y="3378835"/>
            <a:ext cx="10356215" cy="2659380"/>
          </a:xfrm>
          <a:prstGeom prst="rect">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dirty="0">
              <a:solidFill>
                <a:prstClr val="white"/>
              </a:solidFill>
              <a:latin typeface="思源宋体 CN" panose="02020400000000000000" pitchFamily="18" charset="-122"/>
              <a:ea typeface="思源宋体 CN" panose="02020400000000000000" pitchFamily="18" charset="-122"/>
            </a:endParaRPr>
          </a:p>
        </p:txBody>
      </p:sp>
      <p:sp>
        <p:nvSpPr>
          <p:cNvPr id="16" name="Rounded Rectangle 4"/>
          <p:cNvSpPr/>
          <p:nvPr/>
        </p:nvSpPr>
        <p:spPr>
          <a:xfrm rot="18900000">
            <a:off x="1145540" y="1995170"/>
            <a:ext cx="1706245" cy="1706245"/>
          </a:xfrm>
          <a:prstGeom prst="roundRect">
            <a:avLst>
              <a:gd name="adj" fmla="val 22267"/>
            </a:avLst>
          </a:prstGeom>
          <a:solidFill>
            <a:sysClr val="window" lastClr="FFFFFF"/>
          </a:solidFill>
          <a:ln w="127000" cap="flat" cmpd="sng" algn="ctr">
            <a:solidFill>
              <a:srgbClr val="FF9632"/>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思源宋体 CN" panose="02020400000000000000" pitchFamily="18" charset="-122"/>
              <a:ea typeface="+mn-ea"/>
              <a:cs typeface="+mn-cs"/>
            </a:endParaRPr>
          </a:p>
        </p:txBody>
      </p:sp>
      <p:sp>
        <p:nvSpPr>
          <p:cNvPr id="24" name="Rounded Rectangle 8"/>
          <p:cNvSpPr/>
          <p:nvPr/>
        </p:nvSpPr>
        <p:spPr>
          <a:xfrm rot="18900000">
            <a:off x="3887470" y="1995170"/>
            <a:ext cx="1706245" cy="1706245"/>
          </a:xfrm>
          <a:prstGeom prst="roundRect">
            <a:avLst>
              <a:gd name="adj" fmla="val 22267"/>
            </a:avLst>
          </a:prstGeom>
          <a:solidFill>
            <a:sysClr val="window" lastClr="FFFFFF"/>
          </a:solidFill>
          <a:ln w="127000" cap="flat" cmpd="sng" algn="ctr">
            <a:solidFill>
              <a:srgbClr val="FF9632"/>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思源宋体 CN" panose="02020400000000000000" pitchFamily="18" charset="-122"/>
              <a:ea typeface="+mn-ea"/>
              <a:cs typeface="+mn-cs"/>
            </a:endParaRPr>
          </a:p>
        </p:txBody>
      </p:sp>
      <p:sp>
        <p:nvSpPr>
          <p:cNvPr id="32" name="Rounded Rectangle 11"/>
          <p:cNvSpPr/>
          <p:nvPr/>
        </p:nvSpPr>
        <p:spPr>
          <a:xfrm rot="18900000">
            <a:off x="6598285" y="1995170"/>
            <a:ext cx="1706245" cy="1706245"/>
          </a:xfrm>
          <a:prstGeom prst="roundRect">
            <a:avLst>
              <a:gd name="adj" fmla="val 22267"/>
            </a:avLst>
          </a:prstGeom>
          <a:solidFill>
            <a:sysClr val="window" lastClr="FFFFFF"/>
          </a:solidFill>
          <a:ln w="127000" cap="flat" cmpd="sng" algn="ctr">
            <a:solidFill>
              <a:srgbClr val="FF9632"/>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思源宋体 CN" panose="02020400000000000000" pitchFamily="18" charset="-122"/>
              <a:ea typeface="+mn-ea"/>
              <a:cs typeface="+mn-cs"/>
            </a:endParaRPr>
          </a:p>
        </p:txBody>
      </p:sp>
      <p:sp>
        <p:nvSpPr>
          <p:cNvPr id="38" name="Rounded Rectangle 14"/>
          <p:cNvSpPr/>
          <p:nvPr/>
        </p:nvSpPr>
        <p:spPr>
          <a:xfrm rot="18900000">
            <a:off x="9309735" y="1995170"/>
            <a:ext cx="1706245" cy="1706245"/>
          </a:xfrm>
          <a:prstGeom prst="roundRect">
            <a:avLst>
              <a:gd name="adj" fmla="val 22267"/>
            </a:avLst>
          </a:prstGeom>
          <a:solidFill>
            <a:sysClr val="window" lastClr="FFFFFF"/>
          </a:solidFill>
          <a:ln w="127000" cap="flat" cmpd="sng" algn="ctr">
            <a:solidFill>
              <a:srgbClr val="FF9632"/>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思源宋体 CN" panose="02020400000000000000" pitchFamily="18" charset="-122"/>
              <a:ea typeface="+mn-ea"/>
              <a:cs typeface="+mn-cs"/>
            </a:endParaRPr>
          </a:p>
        </p:txBody>
      </p:sp>
      <p:sp>
        <p:nvSpPr>
          <p:cNvPr id="41" name="TextBox 57"/>
          <p:cNvSpPr txBox="1"/>
          <p:nvPr/>
        </p:nvSpPr>
        <p:spPr>
          <a:xfrm>
            <a:off x="1197610" y="3921760"/>
            <a:ext cx="9747885" cy="193802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zh-CN" altLang="en-US" sz="2000" b="1" i="0" u="none" strike="noStrike" kern="120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rPr>
              <a:t>ANT</a:t>
            </a:r>
            <a:r>
              <a:rPr kumimoji="0" lang="en-US" altLang="zh-CN" sz="2000" b="1" i="0" u="none" strike="noStrike" kern="120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rPr>
              <a:t> </a:t>
            </a:r>
            <a:r>
              <a:rPr kumimoji="0" lang="zh-CN" altLang="en-US" sz="2000" b="1" i="0" u="none" strike="noStrike" kern="120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rPr>
              <a:t>BUSINESS基于TRON底层协议搭建的智能合约，打造的去中心化集数字资产交易和管理等功能于一体的全球智能化金融平台。目的是为去中心化互联网搭建基础设施聚合社区力量及共识，打造完全去中心化社区自治。在这里每一个代币的持有人拥有平台的完全治理权和投票权。</a:t>
            </a:r>
            <a:endParaRPr kumimoji="0" lang="zh-CN" altLang="en-US" sz="2000" b="1" i="0" u="none" strike="noStrike" kern="120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endParaRPr>
          </a:p>
        </p:txBody>
      </p:sp>
      <p:grpSp>
        <p:nvGrpSpPr>
          <p:cNvPr id="42" name="组合 41"/>
          <p:cNvGrpSpPr/>
          <p:nvPr/>
        </p:nvGrpSpPr>
        <p:grpSpPr>
          <a:xfrm>
            <a:off x="1649095" y="2369185"/>
            <a:ext cx="8872220" cy="878205"/>
            <a:chOff x="2597" y="1938"/>
            <a:chExt cx="13972" cy="1383"/>
          </a:xfrm>
        </p:grpSpPr>
        <p:sp>
          <p:nvSpPr>
            <p:cNvPr id="3" name="object 16"/>
            <p:cNvSpPr txBox="1">
              <a:spLocks noGrp="1"/>
            </p:cNvSpPr>
            <p:nvPr/>
          </p:nvSpPr>
          <p:spPr>
            <a:xfrm>
              <a:off x="2597" y="1938"/>
              <a:ext cx="1120" cy="1336"/>
            </a:xfrm>
            <a:prstGeom prst="rect">
              <a:avLst/>
            </a:prstGeom>
          </p:spPr>
          <p:txBody>
            <a:bodyPr vert="horz" wrap="square" lIns="0" tIns="12700" rIns="0" bIns="0" rtlCol="0">
              <a:spAutoFit/>
            </a:bodyPr>
            <a:lstStyle>
              <a:lvl1pPr>
                <a:defRPr sz="3200" b="1" i="0">
                  <a:solidFill>
                    <a:srgbClr val="333333"/>
                  </a:solidFill>
                  <a:latin typeface="Microsoft YaHei UI" panose="020B0503020204020204" charset="-122"/>
                  <a:ea typeface="+mj-ea"/>
                  <a:cs typeface="Microsoft YaHei UI" panose="020B0503020204020204" charset="-122"/>
                </a:defRPr>
              </a:lvl1pPr>
            </a:lstStyle>
            <a:p>
              <a:pPr marL="12700">
                <a:lnSpc>
                  <a:spcPct val="100000"/>
                </a:lnSpc>
                <a:spcBef>
                  <a:spcPts val="100"/>
                </a:spcBef>
              </a:pPr>
              <a:r>
                <a:rPr sz="5400" dirty="0">
                  <a:solidFill>
                    <a:srgbClr val="474747"/>
                  </a:solidFill>
                </a:rPr>
                <a:t>智</a:t>
              </a:r>
              <a:endParaRPr sz="5400"/>
            </a:p>
          </p:txBody>
        </p:sp>
        <p:sp>
          <p:nvSpPr>
            <p:cNvPr id="4" name="object 17"/>
            <p:cNvSpPr txBox="1"/>
            <p:nvPr/>
          </p:nvSpPr>
          <p:spPr>
            <a:xfrm>
              <a:off x="6881" y="1985"/>
              <a:ext cx="1120" cy="1336"/>
            </a:xfrm>
            <a:prstGeom prst="rect">
              <a:avLst/>
            </a:prstGeom>
          </p:spPr>
          <p:txBody>
            <a:bodyPr vert="horz" wrap="square" lIns="0" tIns="12700" rIns="0" bIns="0" rtlCol="0">
              <a:spAutoFit/>
            </a:bodyPr>
            <a:lstStyle/>
            <a:p>
              <a:pPr marL="12700">
                <a:lnSpc>
                  <a:spcPct val="100000"/>
                </a:lnSpc>
                <a:spcBef>
                  <a:spcPts val="100"/>
                </a:spcBef>
              </a:pPr>
              <a:r>
                <a:rPr sz="5400" b="1" dirty="0">
                  <a:solidFill>
                    <a:srgbClr val="474747"/>
                  </a:solidFill>
                  <a:latin typeface="Microsoft YaHei UI" panose="020B0503020204020204" charset="-122"/>
                  <a:cs typeface="Microsoft YaHei UI" panose="020B0503020204020204" charset="-122"/>
                </a:rPr>
                <a:t>能</a:t>
              </a:r>
              <a:endParaRPr sz="5400">
                <a:latin typeface="Microsoft YaHei UI" panose="020B0503020204020204" charset="-122"/>
                <a:cs typeface="Microsoft YaHei UI" panose="020B0503020204020204" charset="-122"/>
              </a:endParaRPr>
            </a:p>
          </p:txBody>
        </p:sp>
        <p:sp>
          <p:nvSpPr>
            <p:cNvPr id="5" name="object 18"/>
            <p:cNvSpPr txBox="1"/>
            <p:nvPr/>
          </p:nvSpPr>
          <p:spPr>
            <a:xfrm>
              <a:off x="11165" y="1938"/>
              <a:ext cx="1120" cy="1336"/>
            </a:xfrm>
            <a:prstGeom prst="rect">
              <a:avLst/>
            </a:prstGeom>
          </p:spPr>
          <p:txBody>
            <a:bodyPr vert="horz" wrap="square" lIns="0" tIns="12700" rIns="0" bIns="0" rtlCol="0">
              <a:spAutoFit/>
            </a:bodyPr>
            <a:lstStyle/>
            <a:p>
              <a:pPr marL="12700">
                <a:lnSpc>
                  <a:spcPct val="100000"/>
                </a:lnSpc>
                <a:spcBef>
                  <a:spcPts val="100"/>
                </a:spcBef>
              </a:pPr>
              <a:r>
                <a:rPr sz="5400" b="1" dirty="0">
                  <a:solidFill>
                    <a:srgbClr val="474747"/>
                  </a:solidFill>
                  <a:latin typeface="Microsoft YaHei UI" panose="020B0503020204020204" charset="-122"/>
                  <a:cs typeface="Microsoft YaHei UI" panose="020B0503020204020204" charset="-122"/>
                </a:rPr>
                <a:t>合</a:t>
              </a:r>
              <a:endParaRPr sz="5400">
                <a:latin typeface="Microsoft YaHei UI" panose="020B0503020204020204" charset="-122"/>
                <a:cs typeface="Microsoft YaHei UI" panose="020B0503020204020204" charset="-122"/>
              </a:endParaRPr>
            </a:p>
          </p:txBody>
        </p:sp>
        <p:sp>
          <p:nvSpPr>
            <p:cNvPr id="8" name="object 19"/>
            <p:cNvSpPr txBox="1"/>
            <p:nvPr/>
          </p:nvSpPr>
          <p:spPr>
            <a:xfrm>
              <a:off x="15449" y="1938"/>
              <a:ext cx="1120" cy="1336"/>
            </a:xfrm>
            <a:prstGeom prst="rect">
              <a:avLst/>
            </a:prstGeom>
          </p:spPr>
          <p:txBody>
            <a:bodyPr vert="horz" wrap="square" lIns="0" tIns="12700" rIns="0" bIns="0" rtlCol="0">
              <a:spAutoFit/>
            </a:bodyPr>
            <a:lstStyle/>
            <a:p>
              <a:pPr marL="12700">
                <a:lnSpc>
                  <a:spcPct val="100000"/>
                </a:lnSpc>
                <a:spcBef>
                  <a:spcPts val="100"/>
                </a:spcBef>
              </a:pPr>
              <a:r>
                <a:rPr sz="5400" b="1" dirty="0">
                  <a:solidFill>
                    <a:srgbClr val="474747"/>
                  </a:solidFill>
                  <a:latin typeface="Microsoft YaHei UI" panose="020B0503020204020204" charset="-122"/>
                  <a:cs typeface="Microsoft YaHei UI" panose="020B0503020204020204" charset="-122"/>
                </a:rPr>
                <a:t>约</a:t>
              </a:r>
              <a:endParaRPr sz="5400">
                <a:latin typeface="Microsoft YaHei UI" panose="020B0503020204020204" charset="-122"/>
                <a:cs typeface="Microsoft YaHei UI" panose="020B050302020402020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300" advClick="0" advTm="0">
        <p14:pan dir="u"/>
      </p:transition>
    </mc:Choice>
    <mc:Fallback>
      <p:transition spd="slow" advClick="0" advTm="0">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160420" y="240632"/>
            <a:ext cx="3561349" cy="689812"/>
            <a:chOff x="176462" y="208548"/>
            <a:chExt cx="3561349" cy="689812"/>
          </a:xfrm>
        </p:grpSpPr>
        <p:grpSp>
          <p:nvGrpSpPr>
            <p:cNvPr id="10" name="组合 9"/>
            <p:cNvGrpSpPr/>
            <p:nvPr/>
          </p:nvGrpSpPr>
          <p:grpSpPr>
            <a:xfrm>
              <a:off x="176462" y="208548"/>
              <a:ext cx="753977" cy="689812"/>
              <a:chOff x="176462" y="208548"/>
              <a:chExt cx="753977" cy="689812"/>
            </a:xfrm>
          </p:grpSpPr>
          <p:grpSp>
            <p:nvGrpSpPr>
              <p:cNvPr id="7" name="组合 6"/>
              <p:cNvGrpSpPr/>
              <p:nvPr/>
            </p:nvGrpSpPr>
            <p:grpSpPr>
              <a:xfrm>
                <a:off x="336882" y="208548"/>
                <a:ext cx="593557" cy="593557"/>
                <a:chOff x="176461" y="144380"/>
                <a:chExt cx="802107" cy="802107"/>
              </a:xfrm>
            </p:grpSpPr>
            <p:sp>
              <p:nvSpPr>
                <p:cNvPr id="2" name="椭圆 1"/>
                <p:cNvSpPr/>
                <p:nvPr/>
              </p:nvSpPr>
              <p:spPr>
                <a:xfrm>
                  <a:off x="176461" y="144380"/>
                  <a:ext cx="802107" cy="802107"/>
                </a:xfrm>
                <a:prstGeom prst="ellipse">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65000"/>
                        <a:lumOff val="35000"/>
                      </a:prstClr>
                    </a:solidFill>
                    <a:effectLst/>
                    <a:uLnTx/>
                    <a:uFillTx/>
                    <a:latin typeface="思源宋体 CN" panose="02020400000000000000" pitchFamily="18" charset="-122"/>
                    <a:ea typeface="思源宋体 CN" panose="02020400000000000000" pitchFamily="18" charset="-122"/>
                    <a:cs typeface="+mn-cs"/>
                  </a:endParaRPr>
                </a:p>
              </p:txBody>
            </p:sp>
            <p:sp>
              <p:nvSpPr>
                <p:cNvPr id="6" name="椭圆 5"/>
                <p:cNvSpPr/>
                <p:nvPr/>
              </p:nvSpPr>
              <p:spPr>
                <a:xfrm>
                  <a:off x="376988" y="344907"/>
                  <a:ext cx="401052" cy="40105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65000"/>
                        <a:lumOff val="35000"/>
                      </a:prstClr>
                    </a:solidFill>
                    <a:effectLst/>
                    <a:uLnTx/>
                    <a:uFillTx/>
                    <a:latin typeface="思源宋体 CN" panose="02020400000000000000" pitchFamily="18" charset="-122"/>
                    <a:ea typeface="思源宋体 CN" panose="02020400000000000000" pitchFamily="18" charset="-122"/>
                    <a:cs typeface="+mn-cs"/>
                  </a:endParaRPr>
                </a:p>
              </p:txBody>
            </p:sp>
          </p:grpSp>
          <p:sp>
            <p:nvSpPr>
              <p:cNvPr id="9" name="椭圆 8"/>
              <p:cNvSpPr/>
              <p:nvPr/>
            </p:nvSpPr>
            <p:spPr>
              <a:xfrm>
                <a:off x="176462" y="689811"/>
                <a:ext cx="208549" cy="208549"/>
              </a:xfrm>
              <a:prstGeom prst="ellipse">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65000"/>
                      <a:lumOff val="35000"/>
                    </a:prstClr>
                  </a:solidFill>
                  <a:effectLst/>
                  <a:uLnTx/>
                  <a:uFillTx/>
                  <a:latin typeface="思源宋体 CN" panose="02020400000000000000" pitchFamily="18" charset="-122"/>
                  <a:ea typeface="思源宋体 CN" panose="02020400000000000000" pitchFamily="18" charset="-122"/>
                  <a:cs typeface="+mn-cs"/>
                </a:endParaRPr>
              </a:p>
            </p:txBody>
          </p:sp>
        </p:grpSp>
        <p:sp>
          <p:nvSpPr>
            <p:cNvPr id="11" name="文本框 10"/>
            <p:cNvSpPr txBox="1"/>
            <p:nvPr/>
          </p:nvSpPr>
          <p:spPr>
            <a:xfrm>
              <a:off x="900362" y="291844"/>
              <a:ext cx="2837449" cy="5219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0" normalizeH="0" baseline="0" noProof="0" dirty="0">
                  <a:ln>
                    <a:noFill/>
                  </a:ln>
                  <a:solidFill>
                    <a:srgbClr val="FF4617"/>
                  </a:solidFill>
                  <a:effectLst/>
                  <a:uLnTx/>
                  <a:uFillTx/>
                  <a:latin typeface="思源宋体 CN Heavy" panose="02020900000000000000" pitchFamily="18" charset="-122"/>
                  <a:ea typeface="思源宋体 CN Heavy" panose="02020900000000000000" pitchFamily="18" charset="-122"/>
                  <a:cs typeface="+mn-cs"/>
                  <a:sym typeface="思源黑体 CN Bold" panose="020B0800000000000000" pitchFamily="34" charset="-122"/>
                </a:rPr>
                <a:t>项目介绍</a:t>
              </a:r>
              <a:endParaRPr kumimoji="0" lang="zh-CN" altLang="en-US" sz="2800" b="0" i="0" u="none" strike="noStrike" kern="1200" cap="none" spc="0" normalizeH="0" baseline="0" noProof="0" dirty="0">
                <a:ln>
                  <a:noFill/>
                </a:ln>
                <a:solidFill>
                  <a:srgbClr val="FF4617"/>
                </a:solidFill>
                <a:effectLst/>
                <a:uLnTx/>
                <a:uFillTx/>
                <a:latin typeface="思源宋体 CN Heavy" panose="02020900000000000000" pitchFamily="18" charset="-122"/>
                <a:ea typeface="思源宋体 CN Heavy" panose="02020900000000000000" pitchFamily="18" charset="-122"/>
                <a:cs typeface="+mn-cs"/>
                <a:sym typeface="思源黑体 CN Bold" panose="020B0800000000000000" pitchFamily="34" charset="-122"/>
              </a:endParaRPr>
            </a:p>
          </p:txBody>
        </p:sp>
      </p:grpSp>
      <p:sp>
        <p:nvSpPr>
          <p:cNvPr id="13" name="椭圆 12"/>
          <p:cNvSpPr/>
          <p:nvPr/>
        </p:nvSpPr>
        <p:spPr>
          <a:xfrm>
            <a:off x="10876547" y="5486401"/>
            <a:ext cx="2181725" cy="2181725"/>
          </a:xfrm>
          <a:prstGeom prst="ellipse">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tx1">
                  <a:lumMod val="65000"/>
                  <a:lumOff val="35000"/>
                </a:schemeClr>
              </a:solidFill>
              <a:latin typeface="思源宋体 CN" panose="02020400000000000000" pitchFamily="18" charset="-122"/>
              <a:ea typeface="思源宋体 CN" panose="02020400000000000000" pitchFamily="18" charset="-122"/>
            </a:endParaRPr>
          </a:p>
        </p:txBody>
      </p:sp>
      <p:grpSp>
        <p:nvGrpSpPr>
          <p:cNvPr id="53" name="组合 52"/>
          <p:cNvGrpSpPr/>
          <p:nvPr/>
        </p:nvGrpSpPr>
        <p:grpSpPr>
          <a:xfrm>
            <a:off x="1226714" y="1714437"/>
            <a:ext cx="10112375" cy="3908323"/>
            <a:chOff x="1226714" y="1971109"/>
            <a:chExt cx="10112375" cy="3908323"/>
          </a:xfrm>
        </p:grpSpPr>
        <p:sp>
          <p:nvSpPr>
            <p:cNvPr id="85" name="Rectangle 2"/>
            <p:cNvSpPr/>
            <p:nvPr/>
          </p:nvSpPr>
          <p:spPr>
            <a:xfrm>
              <a:off x="3352800" y="1971109"/>
              <a:ext cx="7787640" cy="3908323"/>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78" name="TextBox 14"/>
            <p:cNvSpPr txBox="1"/>
            <p:nvPr/>
          </p:nvSpPr>
          <p:spPr>
            <a:xfrm>
              <a:off x="1227350" y="3441032"/>
              <a:ext cx="83411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1" u="none" strike="noStrike" kern="1200" cap="none" spc="0" normalizeH="0" baseline="0" noProof="0">
                  <a:ln>
                    <a:noFill/>
                  </a:ln>
                  <a:solidFill>
                    <a:schemeClr val="bg1"/>
                  </a:solidFill>
                  <a:effectLst/>
                  <a:uLnTx/>
                  <a:uFillTx/>
                  <a:latin typeface="思源宋体 CN" panose="02020400000000000000" pitchFamily="18" charset="-122"/>
                  <a:ea typeface="思源宋体 CN" panose="02020400000000000000" pitchFamily="18" charset="-122"/>
                  <a:sym typeface="思源宋体 CN" panose="02020400000000000000" pitchFamily="18" charset="-122"/>
                </a:rPr>
                <a:t>02.</a:t>
              </a:r>
              <a:endParaRPr kumimoji="0" lang="en-US" sz="2800" b="1" u="none" strike="noStrike" kern="1200" cap="none" spc="0" normalizeH="0" baseline="0" noProof="0" dirty="0">
                <a:ln>
                  <a:noFill/>
                </a:ln>
                <a:solidFill>
                  <a:schemeClr val="bg1"/>
                </a:solidFill>
                <a:effectLst/>
                <a:uLnTx/>
                <a:uFillTx/>
                <a:latin typeface="思源宋体 CN" panose="02020400000000000000" pitchFamily="18" charset="-122"/>
                <a:ea typeface="思源宋体 CN" panose="02020400000000000000" pitchFamily="18" charset="-122"/>
                <a:sym typeface="思源宋体 CN" panose="02020400000000000000" pitchFamily="18" charset="-122"/>
              </a:endParaRPr>
            </a:p>
          </p:txBody>
        </p:sp>
        <p:grpSp>
          <p:nvGrpSpPr>
            <p:cNvPr id="57" name="Group 16"/>
            <p:cNvGrpSpPr/>
            <p:nvPr/>
          </p:nvGrpSpPr>
          <p:grpSpPr>
            <a:xfrm>
              <a:off x="1227349" y="4641714"/>
              <a:ext cx="1957811" cy="920170"/>
              <a:chOff x="1257829" y="2380718"/>
              <a:chExt cx="1957811" cy="920170"/>
            </a:xfrm>
          </p:grpSpPr>
          <p:sp>
            <p:nvSpPr>
              <p:cNvPr id="76" name="TextBox 17"/>
              <p:cNvSpPr txBox="1"/>
              <p:nvPr/>
            </p:nvSpPr>
            <p:spPr>
              <a:xfrm>
                <a:off x="1257829" y="2380718"/>
                <a:ext cx="83411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1" u="none" strike="noStrike" kern="1200" cap="none" spc="0" normalizeH="0" baseline="0" noProof="0">
                    <a:ln>
                      <a:noFill/>
                    </a:ln>
                    <a:solidFill>
                      <a:schemeClr val="bg1"/>
                    </a:solidFill>
                    <a:effectLst/>
                    <a:uLnTx/>
                    <a:uFillTx/>
                    <a:latin typeface="思源宋体 CN" panose="02020400000000000000" pitchFamily="18" charset="-122"/>
                    <a:ea typeface="思源宋体 CN" panose="02020400000000000000" pitchFamily="18" charset="-122"/>
                    <a:sym typeface="思源宋体 CN" panose="02020400000000000000" pitchFamily="18" charset="-122"/>
                  </a:rPr>
                  <a:t>03.</a:t>
                </a:r>
                <a:endParaRPr kumimoji="0" lang="en-US" sz="2800" b="1" u="none" strike="noStrike" kern="1200" cap="none" spc="0" normalizeH="0" baseline="0" noProof="0" dirty="0">
                  <a:ln>
                    <a:noFill/>
                  </a:ln>
                  <a:solidFill>
                    <a:schemeClr val="bg1"/>
                  </a:solidFill>
                  <a:effectLst/>
                  <a:uLnTx/>
                  <a:uFillTx/>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77" name="TextBox 18"/>
              <p:cNvSpPr txBox="1"/>
              <p:nvPr/>
            </p:nvSpPr>
            <p:spPr>
              <a:xfrm>
                <a:off x="1257830" y="2841788"/>
                <a:ext cx="1957810" cy="459100"/>
              </a:xfrm>
              <a:prstGeom prst="rect">
                <a:avLst/>
              </a:prstGeom>
              <a:noFill/>
            </p:spPr>
            <p:txBody>
              <a:bodyPr wrap="square" rtlCol="0">
                <a:spAutoFit/>
              </a:bodyPr>
              <a:lstStyle/>
              <a:p>
                <a:pPr lvl="0" defTabSz="914400">
                  <a:lnSpc>
                    <a:spcPct val="150000"/>
                  </a:lnSpc>
                  <a:defRPr/>
                </a:pPr>
                <a:r>
                  <a:rPr lang="zh-CN" altLang="en-US" dirty="0">
                    <a:solidFill>
                      <a:prstClr val="white"/>
                    </a:solidFill>
                    <a:latin typeface="思源宋体 CN" panose="02020400000000000000" pitchFamily="18" charset="-122"/>
                    <a:ea typeface="思源宋体 CN" panose="02020400000000000000" pitchFamily="18" charset="-122"/>
                    <a:sym typeface="+mn-lt"/>
                  </a:rPr>
                  <a:t>添加文字说明</a:t>
                </a:r>
                <a:endParaRPr lang="en-US" altLang="zh-CN" dirty="0">
                  <a:solidFill>
                    <a:prstClr val="white"/>
                  </a:solidFill>
                  <a:latin typeface="思源宋体 CN" panose="02020400000000000000" pitchFamily="18" charset="-122"/>
                  <a:ea typeface="思源宋体 CN" panose="02020400000000000000" pitchFamily="18" charset="-122"/>
                  <a:sym typeface="+mn-lt"/>
                </a:endParaRPr>
              </a:p>
            </p:txBody>
          </p:sp>
        </p:grpSp>
        <p:sp>
          <p:nvSpPr>
            <p:cNvPr id="75" name="TextBox 21"/>
            <p:cNvSpPr txBox="1"/>
            <p:nvPr/>
          </p:nvSpPr>
          <p:spPr>
            <a:xfrm>
              <a:off x="1226714" y="2082234"/>
              <a:ext cx="10112375" cy="3415030"/>
            </a:xfrm>
            <a:prstGeom prst="rect">
              <a:avLst/>
            </a:prstGeom>
            <a:noFill/>
          </p:spPr>
          <p:txBody>
            <a:bodyPr wrap="square" rtlCol="0">
              <a:spAutoFit/>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chemeClr val="tx1">
                      <a:lumMod val="75000"/>
                      <a:lumOff val="25000"/>
                    </a:schemeClr>
                  </a:solidFill>
                  <a:effectLst/>
                  <a:uLnTx/>
                  <a:uFillTx/>
                  <a:latin typeface="思源宋体 CN" panose="02020400000000000000" pitchFamily="18" charset="-122"/>
                  <a:ea typeface="思源宋体 CN" panose="02020400000000000000" pitchFamily="18" charset="-122"/>
                  <a:sym typeface="思源宋体 CN" panose="02020400000000000000" pitchFamily="18" charset="-122"/>
                </a:rPr>
                <a:t>Ant business是一个开放、去中心化的金融平台,基于区块链底层技术，打造全球首个“超级共识联盟”的金融的平台，随着去中心化金融协议（DeFi）的创新发展，我们看到了货币市场、借贷 市场、交易市场、 支付网络、保险市场、衍生品市场等在区块链网络逐渐形成。各种协议还仍在持 续演进，不同协议之间也存在产品体验差异、流动性割裂的问题。得益于智能合约开放、可编程、 可组合的特性， Ant business将跨网络地整合各类成熟金融协议 ，在其之上构建全新生态。我 们希望通过社区DAO的方式，让每个人都可以能自由平等地加入到整个共识生态。 我们坚信，去中 心化是为每个人建立一个更美好的社会的重要合成结构，并且加速全球经济对加密货币的转型，从 而协助世界向这一个方向前进。</a:t>
              </a:r>
              <a:endParaRPr kumimoji="0" lang="zh-CN" altLang="en-US" sz="2000" b="1" i="0" u="none" strike="noStrike" kern="1200" cap="none" spc="0" normalizeH="0" baseline="0" noProof="0" dirty="0">
                <a:ln>
                  <a:noFill/>
                </a:ln>
                <a:solidFill>
                  <a:schemeClr val="tx1">
                    <a:lumMod val="75000"/>
                    <a:lumOff val="25000"/>
                  </a:schemeClr>
                </a:solidFill>
                <a:effectLst/>
                <a:uLnTx/>
                <a:uFillTx/>
                <a:latin typeface="思源宋体 CN" panose="02020400000000000000" pitchFamily="18" charset="-122"/>
                <a:ea typeface="思源宋体 CN" panose="02020400000000000000" pitchFamily="18" charset="-122"/>
                <a:sym typeface="思源宋体 CN" panose="02020400000000000000" pitchFamily="18" charset="-122"/>
              </a:endParaRPr>
            </a:p>
          </p:txBody>
        </p:sp>
      </p:grpSp>
    </p:spTree>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nodeType="after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randombar(vertical)">
                                      <p:cBhvr>
                                        <p:cTn id="7" dur="10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160420" y="240632"/>
            <a:ext cx="3561349" cy="689812"/>
            <a:chOff x="176462" y="208548"/>
            <a:chExt cx="3561349" cy="689812"/>
          </a:xfrm>
        </p:grpSpPr>
        <p:grpSp>
          <p:nvGrpSpPr>
            <p:cNvPr id="10" name="组合 9"/>
            <p:cNvGrpSpPr/>
            <p:nvPr/>
          </p:nvGrpSpPr>
          <p:grpSpPr>
            <a:xfrm>
              <a:off x="176462" y="208548"/>
              <a:ext cx="753977" cy="689812"/>
              <a:chOff x="176462" y="208548"/>
              <a:chExt cx="753977" cy="689812"/>
            </a:xfrm>
          </p:grpSpPr>
          <p:grpSp>
            <p:nvGrpSpPr>
              <p:cNvPr id="7" name="组合 6"/>
              <p:cNvGrpSpPr/>
              <p:nvPr/>
            </p:nvGrpSpPr>
            <p:grpSpPr>
              <a:xfrm>
                <a:off x="336882" y="208548"/>
                <a:ext cx="593557" cy="593557"/>
                <a:chOff x="176461" y="144380"/>
                <a:chExt cx="802107" cy="802107"/>
              </a:xfrm>
            </p:grpSpPr>
            <p:sp>
              <p:nvSpPr>
                <p:cNvPr id="2" name="椭圆 1"/>
                <p:cNvSpPr/>
                <p:nvPr/>
              </p:nvSpPr>
              <p:spPr>
                <a:xfrm>
                  <a:off x="176461" y="144380"/>
                  <a:ext cx="802107" cy="802107"/>
                </a:xfrm>
                <a:prstGeom prst="ellipse">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65000"/>
                        <a:lumOff val="35000"/>
                      </a:prstClr>
                    </a:solidFill>
                    <a:effectLst/>
                    <a:uLnTx/>
                    <a:uFillTx/>
                    <a:latin typeface="思源宋体 CN" panose="02020400000000000000" pitchFamily="18" charset="-122"/>
                    <a:ea typeface="思源宋体 CN" panose="02020400000000000000" pitchFamily="18" charset="-122"/>
                    <a:cs typeface="+mn-cs"/>
                  </a:endParaRPr>
                </a:p>
              </p:txBody>
            </p:sp>
            <p:sp>
              <p:nvSpPr>
                <p:cNvPr id="6" name="椭圆 5"/>
                <p:cNvSpPr/>
                <p:nvPr/>
              </p:nvSpPr>
              <p:spPr>
                <a:xfrm>
                  <a:off x="376988" y="344907"/>
                  <a:ext cx="401052" cy="40105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65000"/>
                        <a:lumOff val="35000"/>
                      </a:prstClr>
                    </a:solidFill>
                    <a:effectLst/>
                    <a:uLnTx/>
                    <a:uFillTx/>
                    <a:latin typeface="思源宋体 CN" panose="02020400000000000000" pitchFamily="18" charset="-122"/>
                    <a:ea typeface="思源宋体 CN" panose="02020400000000000000" pitchFamily="18" charset="-122"/>
                    <a:cs typeface="+mn-cs"/>
                  </a:endParaRPr>
                </a:p>
              </p:txBody>
            </p:sp>
          </p:grpSp>
          <p:sp>
            <p:nvSpPr>
              <p:cNvPr id="9" name="椭圆 8"/>
              <p:cNvSpPr/>
              <p:nvPr/>
            </p:nvSpPr>
            <p:spPr>
              <a:xfrm>
                <a:off x="176462" y="689811"/>
                <a:ext cx="208549" cy="208549"/>
              </a:xfrm>
              <a:prstGeom prst="ellipse">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65000"/>
                      <a:lumOff val="35000"/>
                    </a:prstClr>
                  </a:solidFill>
                  <a:effectLst/>
                  <a:uLnTx/>
                  <a:uFillTx/>
                  <a:latin typeface="思源宋体 CN" panose="02020400000000000000" pitchFamily="18" charset="-122"/>
                  <a:ea typeface="思源宋体 CN" panose="02020400000000000000" pitchFamily="18" charset="-122"/>
                  <a:cs typeface="+mn-cs"/>
                </a:endParaRPr>
              </a:p>
            </p:txBody>
          </p:sp>
        </p:grpSp>
        <p:sp>
          <p:nvSpPr>
            <p:cNvPr id="11" name="文本框 10"/>
            <p:cNvSpPr txBox="1"/>
            <p:nvPr/>
          </p:nvSpPr>
          <p:spPr>
            <a:xfrm>
              <a:off x="900362" y="291844"/>
              <a:ext cx="2837449" cy="5219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0" normalizeH="0" baseline="0" noProof="0" dirty="0">
                  <a:ln>
                    <a:noFill/>
                  </a:ln>
                  <a:solidFill>
                    <a:srgbClr val="FF4617"/>
                  </a:solidFill>
                  <a:effectLst/>
                  <a:uLnTx/>
                  <a:uFillTx/>
                  <a:latin typeface="思源宋体 CN Heavy" panose="02020900000000000000" pitchFamily="18" charset="-122"/>
                  <a:ea typeface="思源宋体 CN Heavy" panose="02020900000000000000" pitchFamily="18" charset="-122"/>
                  <a:cs typeface="+mn-cs"/>
                  <a:sym typeface="思源黑体 CN Bold" panose="020B0800000000000000" pitchFamily="34" charset="-122"/>
                </a:rPr>
                <a:t>项目愿景</a:t>
              </a:r>
              <a:endParaRPr kumimoji="0" lang="en-US" altLang="zh-CN" sz="2800" b="0" i="0" u="none" strike="noStrike" kern="1200" cap="none" spc="0" normalizeH="0" baseline="0" noProof="0" dirty="0">
                <a:ln>
                  <a:noFill/>
                </a:ln>
                <a:solidFill>
                  <a:srgbClr val="FF4617"/>
                </a:solidFill>
                <a:effectLst/>
                <a:uLnTx/>
                <a:uFillTx/>
                <a:latin typeface="思源宋体 CN Heavy" panose="02020900000000000000" pitchFamily="18" charset="-122"/>
                <a:ea typeface="思源宋体 CN Heavy" panose="02020900000000000000" pitchFamily="18" charset="-122"/>
                <a:cs typeface="+mn-cs"/>
                <a:sym typeface="思源黑体 CN Bold" panose="020B0800000000000000" pitchFamily="34" charset="-122"/>
              </a:endParaRPr>
            </a:p>
          </p:txBody>
        </p:sp>
      </p:grpSp>
      <p:sp>
        <p:nvSpPr>
          <p:cNvPr id="13" name="椭圆 12"/>
          <p:cNvSpPr/>
          <p:nvPr/>
        </p:nvSpPr>
        <p:spPr>
          <a:xfrm>
            <a:off x="10876547" y="5486401"/>
            <a:ext cx="2181725" cy="2181725"/>
          </a:xfrm>
          <a:prstGeom prst="ellipse">
            <a:avLst/>
          </a:prstGeom>
          <a:gradFill>
            <a:gsLst>
              <a:gs pos="100000">
                <a:srgbClr val="FF9632"/>
              </a:gs>
              <a:gs pos="16000">
                <a:srgbClr val="FF341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tx1">
                  <a:lumMod val="65000"/>
                  <a:lumOff val="35000"/>
                </a:schemeClr>
              </a:solidFill>
              <a:latin typeface="思源宋体 CN" panose="02020400000000000000" pitchFamily="18" charset="-122"/>
              <a:ea typeface="思源宋体 CN" panose="02020400000000000000" pitchFamily="18" charset="-122"/>
            </a:endParaRPr>
          </a:p>
        </p:txBody>
      </p:sp>
      <p:grpSp>
        <p:nvGrpSpPr>
          <p:cNvPr id="53" name="组合 52"/>
          <p:cNvGrpSpPr/>
          <p:nvPr/>
        </p:nvGrpSpPr>
        <p:grpSpPr>
          <a:xfrm>
            <a:off x="1226714" y="1714437"/>
            <a:ext cx="10112375" cy="3908323"/>
            <a:chOff x="1226714" y="1971109"/>
            <a:chExt cx="10112375" cy="3908323"/>
          </a:xfrm>
        </p:grpSpPr>
        <p:sp>
          <p:nvSpPr>
            <p:cNvPr id="85" name="Rectangle 2"/>
            <p:cNvSpPr/>
            <p:nvPr/>
          </p:nvSpPr>
          <p:spPr>
            <a:xfrm>
              <a:off x="3352800" y="1971109"/>
              <a:ext cx="7787640" cy="3908323"/>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78" name="TextBox 14"/>
            <p:cNvSpPr txBox="1"/>
            <p:nvPr/>
          </p:nvSpPr>
          <p:spPr>
            <a:xfrm>
              <a:off x="1227350" y="3441032"/>
              <a:ext cx="83411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1" u="none" strike="noStrike" kern="1200" cap="none" spc="0" normalizeH="0" baseline="0" noProof="0">
                  <a:ln>
                    <a:noFill/>
                  </a:ln>
                  <a:solidFill>
                    <a:schemeClr val="bg1"/>
                  </a:solidFill>
                  <a:effectLst/>
                  <a:uLnTx/>
                  <a:uFillTx/>
                  <a:latin typeface="思源宋体 CN" panose="02020400000000000000" pitchFamily="18" charset="-122"/>
                  <a:ea typeface="思源宋体 CN" panose="02020400000000000000" pitchFamily="18" charset="-122"/>
                  <a:sym typeface="思源宋体 CN" panose="02020400000000000000" pitchFamily="18" charset="-122"/>
                </a:rPr>
                <a:t>02.</a:t>
              </a:r>
              <a:endParaRPr kumimoji="0" lang="en-US" sz="2800" b="1" u="none" strike="noStrike" kern="1200" cap="none" spc="0" normalizeH="0" baseline="0" noProof="0" dirty="0">
                <a:ln>
                  <a:noFill/>
                </a:ln>
                <a:solidFill>
                  <a:schemeClr val="bg1"/>
                </a:solidFill>
                <a:effectLst/>
                <a:uLnTx/>
                <a:uFillTx/>
                <a:latin typeface="思源宋体 CN" panose="02020400000000000000" pitchFamily="18" charset="-122"/>
                <a:ea typeface="思源宋体 CN" panose="02020400000000000000" pitchFamily="18" charset="-122"/>
                <a:sym typeface="思源宋体 CN" panose="02020400000000000000" pitchFamily="18" charset="-122"/>
              </a:endParaRPr>
            </a:p>
          </p:txBody>
        </p:sp>
        <p:grpSp>
          <p:nvGrpSpPr>
            <p:cNvPr id="57" name="Group 16"/>
            <p:cNvGrpSpPr/>
            <p:nvPr/>
          </p:nvGrpSpPr>
          <p:grpSpPr>
            <a:xfrm>
              <a:off x="1227349" y="4641714"/>
              <a:ext cx="1957811" cy="920170"/>
              <a:chOff x="1257829" y="2380718"/>
              <a:chExt cx="1957811" cy="920170"/>
            </a:xfrm>
          </p:grpSpPr>
          <p:sp>
            <p:nvSpPr>
              <p:cNvPr id="76" name="TextBox 17"/>
              <p:cNvSpPr txBox="1"/>
              <p:nvPr/>
            </p:nvSpPr>
            <p:spPr>
              <a:xfrm>
                <a:off x="1257829" y="2380718"/>
                <a:ext cx="83411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1" u="none" strike="noStrike" kern="1200" cap="none" spc="0" normalizeH="0" baseline="0" noProof="0">
                    <a:ln>
                      <a:noFill/>
                    </a:ln>
                    <a:solidFill>
                      <a:schemeClr val="bg1"/>
                    </a:solidFill>
                    <a:effectLst/>
                    <a:uLnTx/>
                    <a:uFillTx/>
                    <a:latin typeface="思源宋体 CN" panose="02020400000000000000" pitchFamily="18" charset="-122"/>
                    <a:ea typeface="思源宋体 CN" panose="02020400000000000000" pitchFamily="18" charset="-122"/>
                    <a:sym typeface="思源宋体 CN" panose="02020400000000000000" pitchFamily="18" charset="-122"/>
                  </a:rPr>
                  <a:t>03.</a:t>
                </a:r>
                <a:endParaRPr kumimoji="0" lang="en-US" sz="2800" b="1" u="none" strike="noStrike" kern="1200" cap="none" spc="0" normalizeH="0" baseline="0" noProof="0" dirty="0">
                  <a:ln>
                    <a:noFill/>
                  </a:ln>
                  <a:solidFill>
                    <a:schemeClr val="bg1"/>
                  </a:solidFill>
                  <a:effectLst/>
                  <a:uLnTx/>
                  <a:uFillTx/>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77" name="TextBox 18"/>
              <p:cNvSpPr txBox="1"/>
              <p:nvPr/>
            </p:nvSpPr>
            <p:spPr>
              <a:xfrm>
                <a:off x="1257830" y="2841788"/>
                <a:ext cx="1957810" cy="459100"/>
              </a:xfrm>
              <a:prstGeom prst="rect">
                <a:avLst/>
              </a:prstGeom>
              <a:noFill/>
            </p:spPr>
            <p:txBody>
              <a:bodyPr wrap="square" rtlCol="0">
                <a:spAutoFit/>
              </a:bodyPr>
              <a:lstStyle/>
              <a:p>
                <a:pPr lvl="0" defTabSz="914400">
                  <a:lnSpc>
                    <a:spcPct val="150000"/>
                  </a:lnSpc>
                  <a:defRPr/>
                </a:pPr>
                <a:r>
                  <a:rPr lang="zh-CN" altLang="en-US" dirty="0">
                    <a:solidFill>
                      <a:prstClr val="white"/>
                    </a:solidFill>
                    <a:latin typeface="思源宋体 CN" panose="02020400000000000000" pitchFamily="18" charset="-122"/>
                    <a:ea typeface="思源宋体 CN" panose="02020400000000000000" pitchFamily="18" charset="-122"/>
                    <a:sym typeface="+mn-lt"/>
                  </a:rPr>
                  <a:t>添加文字说明</a:t>
                </a:r>
                <a:endParaRPr lang="en-US" altLang="zh-CN" dirty="0">
                  <a:solidFill>
                    <a:prstClr val="white"/>
                  </a:solidFill>
                  <a:latin typeface="思源宋体 CN" panose="02020400000000000000" pitchFamily="18" charset="-122"/>
                  <a:ea typeface="思源宋体 CN" panose="02020400000000000000" pitchFamily="18" charset="-122"/>
                  <a:sym typeface="+mn-lt"/>
                </a:endParaRPr>
              </a:p>
            </p:txBody>
          </p:sp>
        </p:grpSp>
        <p:sp>
          <p:nvSpPr>
            <p:cNvPr id="75" name="TextBox 21"/>
            <p:cNvSpPr txBox="1"/>
            <p:nvPr/>
          </p:nvSpPr>
          <p:spPr>
            <a:xfrm>
              <a:off x="1226714" y="2082234"/>
              <a:ext cx="10112375" cy="3415030"/>
            </a:xfrm>
            <a:prstGeom prst="rect">
              <a:avLst/>
            </a:prstGeom>
            <a:noFill/>
          </p:spPr>
          <p:txBody>
            <a:bodyPr wrap="square" rtlCol="0">
              <a:spAutoFit/>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chemeClr val="tx1">
                      <a:lumMod val="75000"/>
                      <a:lumOff val="25000"/>
                    </a:schemeClr>
                  </a:solidFill>
                  <a:effectLst/>
                  <a:uLnTx/>
                  <a:uFillTx/>
                  <a:latin typeface="思源宋体 CN" panose="02020400000000000000" pitchFamily="18" charset="-122"/>
                  <a:ea typeface="思源宋体 CN" panose="02020400000000000000" pitchFamily="18" charset="-122"/>
                  <a:sym typeface="思源宋体 CN" panose="02020400000000000000" pitchFamily="18" charset="-122"/>
                </a:rPr>
                <a:t>Ant business即将成为世界上最大的去中心化金融首个“超级共识联盟”金融平台。Ant business的目标是让更多人去拥用数字资产，让每个人拥有数字资产的背后带来无限的价值和未来 数字资产生活化。目前在现实的生活中数字资产已经和生活融入贯通，也成为生活中不可缺少的一部 分，目前许多开放的国家已经在日常生活中随时随地使用数字资产。Ant business的使命是成为 全球最大的商业金融平台，为全球所有用户提供一个可靠、透明和去中心化加密数字平台，平台的代 币ABS，发行总量4200万枚，用户通过共识获得贡献值和消费可获得算力来进行挖矿，根据算力获得 ABS。参与生态共识建设都会回馈ABS给所有的用户，ABS的未来一定会产生巨大的流量生态，为整个 区块链带来一种全新的“共识消费即挖矿”的商业模式。</a:t>
              </a:r>
              <a:endParaRPr kumimoji="0" lang="zh-CN" altLang="en-US" sz="2000" b="1" i="0" u="none" strike="noStrike" kern="1200" cap="none" spc="0" normalizeH="0" baseline="0" noProof="0" dirty="0">
                <a:ln>
                  <a:noFill/>
                </a:ln>
                <a:solidFill>
                  <a:schemeClr val="tx1">
                    <a:lumMod val="75000"/>
                    <a:lumOff val="25000"/>
                  </a:schemeClr>
                </a:solidFill>
                <a:effectLst/>
                <a:uLnTx/>
                <a:uFillTx/>
                <a:latin typeface="思源宋体 CN" panose="02020400000000000000" pitchFamily="18" charset="-122"/>
                <a:ea typeface="思源宋体 CN" panose="02020400000000000000" pitchFamily="18" charset="-122"/>
                <a:sym typeface="思源宋体 CN" panose="02020400000000000000" pitchFamily="18" charset="-122"/>
              </a:endParaRPr>
            </a:p>
          </p:txBody>
        </p:sp>
      </p:grpSp>
    </p:spTree>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nodeType="after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randombar(vertical)">
                                      <p:cBhvr>
                                        <p:cTn id="7" dur="10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图片包含 背景图案&#10;&#10;描述已自动生成"/>
          <p:cNvPicPr>
            <a:picLocks noChangeAspect="1"/>
          </p:cNvPicPr>
          <p:nvPr/>
        </p:nvPicPr>
        <p:blipFill rotWithShape="1">
          <a:blip r:embed="rId1">
            <a:extLst>
              <a:ext uri="{28A0092B-C50C-407E-A947-70E740481C1C}">
                <a14:useLocalDpi xmlns:a14="http://schemas.microsoft.com/office/drawing/2010/main" val="0"/>
              </a:ext>
            </a:extLst>
          </a:blip>
          <a:srcRect l="1" t="3084" r="16594" b="3084"/>
          <a:stretch>
            <a:fillRect/>
          </a:stretch>
        </p:blipFill>
        <p:spPr>
          <a:xfrm flipH="1">
            <a:off x="0" y="0"/>
            <a:ext cx="12192000" cy="6858000"/>
          </a:xfrm>
          <a:prstGeom prst="rect">
            <a:avLst/>
          </a:prstGeom>
        </p:spPr>
      </p:pic>
      <p:grpSp>
        <p:nvGrpSpPr>
          <p:cNvPr id="5" name="组合 4"/>
          <p:cNvGrpSpPr/>
          <p:nvPr/>
        </p:nvGrpSpPr>
        <p:grpSpPr>
          <a:xfrm>
            <a:off x="957253" y="1819431"/>
            <a:ext cx="4653280" cy="2248929"/>
            <a:chOff x="7100878" y="516411"/>
            <a:chExt cx="4653280" cy="2248929"/>
          </a:xfrm>
        </p:grpSpPr>
        <p:sp>
          <p:nvSpPr>
            <p:cNvPr id="3" name="矩形 2"/>
            <p:cNvSpPr/>
            <p:nvPr/>
          </p:nvSpPr>
          <p:spPr>
            <a:xfrm>
              <a:off x="7100878" y="1320080"/>
              <a:ext cx="4653280" cy="144526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8800" b="0" i="0" u="none" strike="noStrike" kern="1200" cap="none" spc="0" normalizeH="0" baseline="0" noProof="0" dirty="0">
                  <a:ln>
                    <a:noFill/>
                  </a:ln>
                  <a:solidFill>
                    <a:prstClr val="white"/>
                  </a:solidFill>
                  <a:effectLst>
                    <a:reflection blurRad="6350" stA="55000" endA="300" endPos="45500" dir="5400000" sy="-100000" algn="bl" rotWithShape="0"/>
                  </a:effectLst>
                  <a:uLnTx/>
                  <a:uFillTx/>
                  <a:latin typeface="思源黑体 CN Bold" panose="020B0800000000000000" pitchFamily="34" charset="-122"/>
                  <a:ea typeface="思源黑体 CN Bold" panose="020B0800000000000000" pitchFamily="34" charset="-122"/>
                  <a:cs typeface="+mn-cs"/>
                  <a:sym typeface="+mn-lt"/>
                </a:rPr>
                <a:t>核心理念</a:t>
              </a:r>
              <a:endParaRPr kumimoji="0" lang="zh-CN" altLang="en-US" sz="8800" b="0" i="0" u="none" strike="noStrike" kern="1200" cap="none" spc="0" normalizeH="0" baseline="0" noProof="0" dirty="0">
                <a:ln>
                  <a:noFill/>
                </a:ln>
                <a:solidFill>
                  <a:prstClr val="white"/>
                </a:solidFill>
                <a:effectLst>
                  <a:reflection blurRad="6350" stA="55000" endA="300" endPos="45500" dir="5400000" sy="-100000" algn="bl" rotWithShape="0"/>
                </a:effectLst>
                <a:uLnTx/>
                <a:uFillTx/>
                <a:latin typeface="思源黑体 CN Bold" panose="020B0800000000000000" pitchFamily="34" charset="-122"/>
                <a:ea typeface="思源黑体 CN Bold" panose="020B0800000000000000" pitchFamily="34" charset="-122"/>
                <a:cs typeface="+mn-cs"/>
                <a:sym typeface="+mn-lt"/>
              </a:endParaRPr>
            </a:p>
          </p:txBody>
        </p:sp>
        <p:sp>
          <p:nvSpPr>
            <p:cNvPr id="4" name="矩形 3"/>
            <p:cNvSpPr/>
            <p:nvPr/>
          </p:nvSpPr>
          <p:spPr>
            <a:xfrm>
              <a:off x="7111673" y="516411"/>
              <a:ext cx="1571625" cy="82994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800" b="0" i="0" u="none" strike="noStrike" kern="1200" cap="none" spc="0" normalizeH="0" baseline="0" noProof="0" dirty="0">
                  <a:ln>
                    <a:noFill/>
                  </a:ln>
                  <a:solidFill>
                    <a:prstClr val="white"/>
                  </a:solidFill>
                  <a:effectLst/>
                  <a:uLnTx/>
                  <a:uFillTx/>
                  <a:latin typeface="阿里巴巴普惠体 R" panose="00020600040101010101" charset="-122"/>
                  <a:ea typeface="阿里巴巴普惠体 R" panose="00020600040101010101" charset="-122"/>
                  <a:cs typeface="+mn-cs"/>
                </a:rPr>
                <a:t>ABS</a:t>
              </a:r>
              <a:endParaRPr kumimoji="0" lang="en-US" altLang="zh-CN" sz="4800" b="0" i="0" u="none" strike="noStrike" kern="1200" cap="none" spc="0" normalizeH="0" baseline="0" noProof="0" dirty="0">
                <a:ln>
                  <a:noFill/>
                </a:ln>
                <a:solidFill>
                  <a:prstClr val="white"/>
                </a:solidFill>
                <a:effectLst/>
                <a:uLnTx/>
                <a:uFillTx/>
                <a:latin typeface="阿里巴巴普惠体 R" panose="00020600040101010101" charset="-122"/>
                <a:ea typeface="阿里巴巴普惠体 R" panose="00020600040101010101" charset="-122"/>
                <a:cs typeface="+mn-cs"/>
              </a:endParaRPr>
            </a:p>
          </p:txBody>
        </p:sp>
      </p:grpSp>
      <p:sp>
        <p:nvSpPr>
          <p:cNvPr id="8" name="object 2"/>
          <p:cNvSpPr txBox="1">
            <a:spLocks noGrp="1"/>
          </p:cNvSpPr>
          <p:nvPr/>
        </p:nvSpPr>
        <p:spPr>
          <a:xfrm>
            <a:off x="2748280" y="905591"/>
            <a:ext cx="8219439" cy="956310"/>
          </a:xfrm>
          <a:prstGeom prst="rect">
            <a:avLst/>
          </a:prstGeom>
        </p:spPr>
        <p:txBody>
          <a:bodyPr vert="horz" wrap="square" lIns="0" tIns="100330" rIns="0" bIns="0" rtlCol="0">
            <a:spAutoFit/>
          </a:bodyPr>
          <a:lstStyle>
            <a:lvl1pPr>
              <a:defRPr sz="3200" b="1" i="0">
                <a:solidFill>
                  <a:srgbClr val="333333"/>
                </a:solidFill>
                <a:latin typeface="Microsoft YaHei UI" panose="020B0503020204020204" charset="-122"/>
                <a:ea typeface="+mj-ea"/>
                <a:cs typeface="Microsoft YaHei UI" panose="020B0503020204020204" charset="-122"/>
              </a:defRPr>
            </a:lvl1pPr>
          </a:lstStyle>
          <a:p>
            <a:pPr marL="5739130">
              <a:lnSpc>
                <a:spcPct val="100000"/>
              </a:lnSpc>
              <a:spcBef>
                <a:spcPts val="790"/>
              </a:spcBef>
            </a:pPr>
            <a:r>
              <a:rPr spc="5" dirty="0">
                <a:solidFill>
                  <a:schemeClr val="bg1"/>
                </a:solidFill>
                <a:latin typeface="阿里巴巴普惠体 R" panose="00020600040101010101" charset="-122"/>
                <a:ea typeface="阿里巴巴普惠体 R" panose="00020600040101010101" charset="-122"/>
                <a:cs typeface="阿里巴巴普惠体 R" panose="00020600040101010101" charset="-122"/>
              </a:rPr>
              <a:t>不刮分本金</a:t>
            </a:r>
            <a:endParaRPr spc="5" dirty="0">
              <a:solidFill>
                <a:schemeClr val="bg1"/>
              </a:solidFill>
              <a:latin typeface="阿里巴巴普惠体 R" panose="00020600040101010101" charset="-122"/>
              <a:ea typeface="阿里巴巴普惠体 R" panose="00020600040101010101" charset="-122"/>
              <a:cs typeface="阿里巴巴普惠体 R" panose="00020600040101010101" charset="-122"/>
            </a:endParaRPr>
          </a:p>
          <a:p>
            <a:pPr marL="5791835">
              <a:lnSpc>
                <a:spcPct val="100000"/>
              </a:lnSpc>
              <a:spcBef>
                <a:spcPts val="435"/>
              </a:spcBef>
            </a:pPr>
            <a:r>
              <a:rPr sz="2000" b="0" spc="-5" dirty="0">
                <a:solidFill>
                  <a:schemeClr val="bg1"/>
                </a:solidFill>
                <a:latin typeface="宋体" panose="02010600030101010101" pitchFamily="2" charset="-122"/>
                <a:ea typeface="宋体" panose="02010600030101010101" pitchFamily="2" charset="-122"/>
                <a:cs typeface="阿里巴巴普惠体 R" panose="00020600040101010101" charset="-122"/>
              </a:rPr>
              <a:t>Undivided</a:t>
            </a:r>
            <a:r>
              <a:rPr sz="2000" b="0" spc="-45" dirty="0">
                <a:solidFill>
                  <a:schemeClr val="bg1"/>
                </a:solidFill>
                <a:latin typeface="宋体" panose="02010600030101010101" pitchFamily="2" charset="-122"/>
                <a:ea typeface="宋体" panose="02010600030101010101" pitchFamily="2" charset="-122"/>
                <a:cs typeface="阿里巴巴普惠体 R" panose="00020600040101010101" charset="-122"/>
              </a:rPr>
              <a:t> </a:t>
            </a:r>
            <a:r>
              <a:rPr sz="2000" b="0" spc="-5" dirty="0">
                <a:solidFill>
                  <a:schemeClr val="bg1"/>
                </a:solidFill>
                <a:latin typeface="宋体" panose="02010600030101010101" pitchFamily="2" charset="-122"/>
                <a:ea typeface="宋体" panose="02010600030101010101" pitchFamily="2" charset="-122"/>
                <a:cs typeface="阿里巴巴普惠体 R" panose="00020600040101010101" charset="-122"/>
              </a:rPr>
              <a:t>principal</a:t>
            </a:r>
            <a:endParaRPr sz="2000" b="0" spc="-5" dirty="0">
              <a:solidFill>
                <a:schemeClr val="bg1"/>
              </a:solidFill>
              <a:latin typeface="宋体" panose="02010600030101010101" pitchFamily="2" charset="-122"/>
              <a:ea typeface="宋体" panose="02010600030101010101" pitchFamily="2" charset="-122"/>
              <a:cs typeface="阿里巴巴普惠体 R" panose="00020600040101010101" charset="-122"/>
            </a:endParaRPr>
          </a:p>
        </p:txBody>
      </p:sp>
      <p:sp>
        <p:nvSpPr>
          <p:cNvPr id="11" name="object 11"/>
          <p:cNvSpPr txBox="1"/>
          <p:nvPr/>
        </p:nvSpPr>
        <p:spPr>
          <a:xfrm>
            <a:off x="7793990" y="2790127"/>
            <a:ext cx="3092450" cy="2824480"/>
          </a:xfrm>
          <a:prstGeom prst="rect">
            <a:avLst/>
          </a:prstGeom>
        </p:spPr>
        <p:txBody>
          <a:bodyPr vert="horz" wrap="square" lIns="0" tIns="104775" rIns="0" bIns="0" rtlCol="0">
            <a:spAutoFit/>
          </a:bodyPr>
          <a:lstStyle/>
          <a:p>
            <a:pPr marL="371475">
              <a:lnSpc>
                <a:spcPct val="100000"/>
              </a:lnSpc>
              <a:spcBef>
                <a:spcPts val="825"/>
              </a:spcBef>
            </a:pPr>
            <a:r>
              <a:rPr sz="3200" b="1" spc="5" dirty="0">
                <a:solidFill>
                  <a:schemeClr val="bg1"/>
                </a:solidFill>
                <a:latin typeface="阿里巴巴普惠体 R" panose="00020600040101010101" charset="-122"/>
                <a:ea typeface="阿里巴巴普惠体 R" panose="00020600040101010101" charset="-122"/>
                <a:cs typeface="阿里巴巴普惠体 R" panose="00020600040101010101" charset="-122"/>
              </a:rPr>
              <a:t>共同打造共识</a:t>
            </a:r>
            <a:endParaRPr sz="3200">
              <a:solidFill>
                <a:schemeClr val="bg1"/>
              </a:solidFill>
              <a:latin typeface="阿里巴巴普惠体 R" panose="00020600040101010101" charset="-122"/>
              <a:ea typeface="阿里巴巴普惠体 R" panose="00020600040101010101" charset="-122"/>
              <a:cs typeface="阿里巴巴普惠体 R" panose="00020600040101010101" charset="-122"/>
            </a:endParaRPr>
          </a:p>
          <a:p>
            <a:pPr marL="411480">
              <a:lnSpc>
                <a:spcPct val="100000"/>
              </a:lnSpc>
              <a:spcBef>
                <a:spcPts val="455"/>
              </a:spcBef>
            </a:pPr>
            <a:r>
              <a:rPr sz="2000" spc="-5" dirty="0">
                <a:solidFill>
                  <a:schemeClr val="bg1"/>
                </a:solidFill>
                <a:latin typeface="宋体 R" charset="0"/>
                <a:ea typeface="阿里巴巴普惠体 R" panose="00020600040101010101" charset="-122"/>
                <a:cs typeface="宋体 R" charset="0"/>
              </a:rPr>
              <a:t>And forge </a:t>
            </a:r>
            <a:r>
              <a:rPr sz="2000" dirty="0">
                <a:solidFill>
                  <a:schemeClr val="bg1"/>
                </a:solidFill>
                <a:latin typeface="宋体 R" charset="0"/>
                <a:ea typeface="阿里巴巴普惠体 R" panose="00020600040101010101" charset="-122"/>
                <a:cs typeface="宋体 R" charset="0"/>
              </a:rPr>
              <a:t>a</a:t>
            </a:r>
            <a:r>
              <a:rPr sz="2000" spc="-5" dirty="0">
                <a:solidFill>
                  <a:schemeClr val="bg1"/>
                </a:solidFill>
                <a:latin typeface="宋体 R" charset="0"/>
                <a:ea typeface="阿里巴巴普惠体 R" panose="00020600040101010101" charset="-122"/>
                <a:cs typeface="宋体 R" charset="0"/>
              </a:rPr>
              <a:t>consensus</a:t>
            </a:r>
            <a:endParaRPr sz="2000">
              <a:solidFill>
                <a:schemeClr val="bg1"/>
              </a:solidFill>
              <a:latin typeface="宋体 R" charset="0"/>
              <a:ea typeface="阿里巴巴普惠体 R" panose="00020600040101010101" charset="-122"/>
              <a:cs typeface="宋体 R" charset="0"/>
            </a:endParaRPr>
          </a:p>
          <a:p>
            <a:pPr>
              <a:lnSpc>
                <a:spcPct val="100000"/>
              </a:lnSpc>
            </a:pPr>
            <a:endParaRPr sz="2000">
              <a:solidFill>
                <a:schemeClr val="bg1"/>
              </a:solidFill>
              <a:latin typeface="阿里巴巴普惠体 R" panose="00020600040101010101" charset="-122"/>
              <a:ea typeface="阿里巴巴普惠体 R" panose="00020600040101010101" charset="-122"/>
              <a:cs typeface="阿里巴巴普惠体 R" panose="00020600040101010101" charset="-122"/>
            </a:endParaRPr>
          </a:p>
          <a:p>
            <a:pPr>
              <a:lnSpc>
                <a:spcPct val="100000"/>
              </a:lnSpc>
            </a:pPr>
            <a:endParaRPr sz="2000">
              <a:solidFill>
                <a:schemeClr val="bg1"/>
              </a:solidFill>
              <a:latin typeface="阿里巴巴普惠体 R" panose="00020600040101010101" charset="-122"/>
              <a:ea typeface="阿里巴巴普惠体 R" panose="00020600040101010101" charset="-122"/>
              <a:cs typeface="阿里巴巴普惠体 R" panose="00020600040101010101" charset="-122"/>
            </a:endParaRPr>
          </a:p>
          <a:p>
            <a:pPr>
              <a:lnSpc>
                <a:spcPct val="100000"/>
              </a:lnSpc>
              <a:spcBef>
                <a:spcPts val="45"/>
              </a:spcBef>
            </a:pPr>
            <a:endParaRPr sz="2150">
              <a:solidFill>
                <a:schemeClr val="bg1"/>
              </a:solidFill>
              <a:latin typeface="阿里巴巴普惠体 R" panose="00020600040101010101" charset="-122"/>
              <a:ea typeface="阿里巴巴普惠体 R" panose="00020600040101010101" charset="-122"/>
              <a:cs typeface="阿里巴巴普惠体 R" panose="00020600040101010101" charset="-122"/>
            </a:endParaRPr>
          </a:p>
          <a:p>
            <a:pPr marL="12700">
              <a:lnSpc>
                <a:spcPct val="100000"/>
              </a:lnSpc>
              <a:spcBef>
                <a:spcPts val="5"/>
              </a:spcBef>
            </a:pPr>
            <a:r>
              <a:rPr sz="3200" b="1" spc="5" dirty="0">
                <a:solidFill>
                  <a:schemeClr val="bg1"/>
                </a:solidFill>
                <a:latin typeface="阿里巴巴普惠体 R" panose="00020600040101010101" charset="-122"/>
                <a:ea typeface="阿里巴巴普惠体 R" panose="00020600040101010101" charset="-122"/>
                <a:cs typeface="阿里巴巴普惠体 R" panose="00020600040101010101" charset="-122"/>
              </a:rPr>
              <a:t>共识创造价值</a:t>
            </a:r>
            <a:endParaRPr sz="3200">
              <a:solidFill>
                <a:schemeClr val="bg1"/>
              </a:solidFill>
              <a:latin typeface="阿里巴巴普惠体 R" panose="00020600040101010101" charset="-122"/>
              <a:ea typeface="阿里巴巴普惠体 R" panose="00020600040101010101" charset="-122"/>
              <a:cs typeface="阿里巴巴普惠体 R" panose="00020600040101010101" charset="-122"/>
            </a:endParaRPr>
          </a:p>
          <a:p>
            <a:pPr marL="45085">
              <a:lnSpc>
                <a:spcPct val="100000"/>
              </a:lnSpc>
              <a:spcBef>
                <a:spcPts val="845"/>
              </a:spcBef>
            </a:pPr>
            <a:r>
              <a:rPr sz="2000" spc="-5" dirty="0">
                <a:solidFill>
                  <a:schemeClr val="bg1"/>
                </a:solidFill>
                <a:latin typeface="宋体" panose="02010600030101010101" pitchFamily="2" charset="-122"/>
                <a:ea typeface="宋体" panose="02010600030101010101" pitchFamily="2" charset="-122"/>
                <a:cs typeface="阿里巴巴普惠体 R" panose="00020600040101010101" charset="-122"/>
              </a:rPr>
              <a:t>Consensus creates</a:t>
            </a:r>
            <a:r>
              <a:rPr sz="2000" spc="-30" dirty="0">
                <a:solidFill>
                  <a:schemeClr val="bg1"/>
                </a:solidFill>
                <a:latin typeface="宋体" panose="02010600030101010101" pitchFamily="2" charset="-122"/>
                <a:ea typeface="宋体" panose="02010600030101010101" pitchFamily="2" charset="-122"/>
                <a:cs typeface="阿里巴巴普惠体 R" panose="00020600040101010101" charset="-122"/>
              </a:rPr>
              <a:t> </a:t>
            </a:r>
            <a:r>
              <a:rPr sz="2000" spc="-5" dirty="0">
                <a:solidFill>
                  <a:schemeClr val="bg1"/>
                </a:solidFill>
                <a:latin typeface="宋体" panose="02010600030101010101" pitchFamily="2" charset="-122"/>
                <a:ea typeface="宋体" panose="02010600030101010101" pitchFamily="2" charset="-122"/>
                <a:cs typeface="阿里巴巴普惠体 R" panose="00020600040101010101" charset="-122"/>
              </a:rPr>
              <a:t>value</a:t>
            </a:r>
            <a:endParaRPr sz="2000" spc="-5" dirty="0">
              <a:solidFill>
                <a:schemeClr val="bg1"/>
              </a:solidFill>
              <a:latin typeface="宋体" panose="02010600030101010101" pitchFamily="2" charset="-122"/>
              <a:ea typeface="宋体" panose="02010600030101010101" pitchFamily="2" charset="-122"/>
              <a:cs typeface="阿里巴巴普惠体 R" panose="00020600040101010101" charset="-122"/>
            </a:endParaRPr>
          </a:p>
        </p:txBody>
      </p:sp>
      <p:grpSp>
        <p:nvGrpSpPr>
          <p:cNvPr id="10" name="组合 9"/>
          <p:cNvGrpSpPr/>
          <p:nvPr/>
        </p:nvGrpSpPr>
        <p:grpSpPr>
          <a:xfrm>
            <a:off x="7403465" y="1044575"/>
            <a:ext cx="822960" cy="822960"/>
            <a:chOff x="9870" y="1900"/>
            <a:chExt cx="1296" cy="1296"/>
          </a:xfrm>
        </p:grpSpPr>
        <p:sp>
          <p:nvSpPr>
            <p:cNvPr id="7" name="八边形 6"/>
            <p:cNvSpPr/>
            <p:nvPr/>
          </p:nvSpPr>
          <p:spPr>
            <a:xfrm>
              <a:off x="9870" y="1900"/>
              <a:ext cx="1296" cy="1296"/>
            </a:xfrm>
            <a:prstGeom prst="octagon">
              <a:avLst/>
            </a:prstGeom>
            <a:gradFill>
              <a:gsLst>
                <a:gs pos="0">
                  <a:srgbClr val="FF1400"/>
                </a:gs>
                <a:gs pos="100000">
                  <a:srgbClr val="FF5900"/>
                </a:gs>
              </a:gsLst>
              <a:lin ang="0" scaled="0"/>
            </a:gradFill>
            <a:ln w="12700" cap="flat" cmpd="sng" algn="ctr">
              <a:noFill/>
              <a:prstDash val="solid"/>
              <a:miter lim="800000"/>
            </a:ln>
            <a:effectLst/>
          </p:spPr>
          <p:txBody>
            <a:bodyPr rtlCol="0" anchor="ctr"/>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600" b="0" i="0" u="none" strike="noStrike" kern="0" cap="none" spc="0" normalizeH="0" baseline="0" noProof="0" dirty="0">
                <a:ln>
                  <a:noFill/>
                </a:ln>
                <a:solidFill>
                  <a:prstClr val="black"/>
                </a:solidFill>
                <a:effectLst/>
                <a:uLnTx/>
                <a:uFillTx/>
                <a:latin typeface="思源宋体 CN" panose="02020400000000000000" pitchFamily="18" charset="-122"/>
                <a:ea typeface="思源宋体 CN" panose="02020400000000000000" pitchFamily="18" charset="-122"/>
                <a:cs typeface="+mn-cs"/>
              </a:endParaRPr>
            </a:p>
          </p:txBody>
        </p:sp>
        <p:sp>
          <p:nvSpPr>
            <p:cNvPr id="9" name="文本框 8"/>
            <p:cNvSpPr txBox="1"/>
            <p:nvPr/>
          </p:nvSpPr>
          <p:spPr>
            <a:xfrm>
              <a:off x="9896" y="2042"/>
              <a:ext cx="1245" cy="921"/>
            </a:xfrm>
            <a:prstGeom prst="rect">
              <a:avLst/>
            </a:prstGeom>
            <a:noFill/>
          </p:spPr>
          <p:txBody>
            <a:bodyPr wrap="square">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uLnTx/>
                  <a:uFillTx/>
                  <a:latin typeface="Arial Black" panose="020B0A04020102020204" pitchFamily="34" charset="0"/>
                  <a:ea typeface="思源宋体 CN" panose="02020400000000000000" pitchFamily="18" charset="-122"/>
                  <a:cs typeface="+mn-cs"/>
                </a:rPr>
                <a:t>01</a:t>
              </a:r>
              <a:endParaRPr kumimoji="0" lang="zh-CN" altLang="en-US" sz="3200" b="0" i="0" u="none" strike="noStrike" kern="1200" cap="none" spc="0" normalizeH="0" baseline="0" noProof="0" dirty="0">
                <a:ln>
                  <a:noFill/>
                </a:ln>
                <a:solidFill>
                  <a:prstClr val="white"/>
                </a:solidFill>
                <a:effectLst/>
                <a:uLnTx/>
                <a:uFillTx/>
                <a:latin typeface="Arial Black" panose="020B0A04020102020204" pitchFamily="34" charset="0"/>
                <a:ea typeface="思源宋体 CN" panose="02020400000000000000" pitchFamily="18" charset="-122"/>
                <a:cs typeface="+mn-cs"/>
              </a:endParaRPr>
            </a:p>
          </p:txBody>
        </p:sp>
      </p:grpSp>
      <p:grpSp>
        <p:nvGrpSpPr>
          <p:cNvPr id="12" name="组合 11"/>
          <p:cNvGrpSpPr/>
          <p:nvPr/>
        </p:nvGrpSpPr>
        <p:grpSpPr>
          <a:xfrm>
            <a:off x="7138670" y="2857500"/>
            <a:ext cx="822960" cy="822960"/>
            <a:chOff x="9870" y="1900"/>
            <a:chExt cx="1296" cy="1296"/>
          </a:xfrm>
        </p:grpSpPr>
        <p:sp>
          <p:nvSpPr>
            <p:cNvPr id="13" name="八边形 12"/>
            <p:cNvSpPr/>
            <p:nvPr/>
          </p:nvSpPr>
          <p:spPr>
            <a:xfrm>
              <a:off x="9870" y="1900"/>
              <a:ext cx="1296" cy="1296"/>
            </a:xfrm>
            <a:prstGeom prst="octagon">
              <a:avLst/>
            </a:prstGeom>
            <a:gradFill>
              <a:gsLst>
                <a:gs pos="0">
                  <a:srgbClr val="FF1400"/>
                </a:gs>
                <a:gs pos="100000">
                  <a:srgbClr val="FF5900"/>
                </a:gs>
              </a:gsLst>
              <a:lin ang="0" scaled="0"/>
            </a:gradFill>
            <a:ln w="12700" cap="flat" cmpd="sng" algn="ctr">
              <a:noFill/>
              <a:prstDash val="solid"/>
              <a:miter lim="800000"/>
            </a:ln>
            <a:effectLst/>
          </p:spPr>
          <p:txBody>
            <a:bodyPr rtlCol="0" anchor="ctr"/>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600" b="0" i="0" u="none" strike="noStrike" kern="0" cap="none" spc="0" normalizeH="0" baseline="0" noProof="0" dirty="0">
                <a:ln>
                  <a:noFill/>
                </a:ln>
                <a:solidFill>
                  <a:prstClr val="black"/>
                </a:solidFill>
                <a:effectLst/>
                <a:uLnTx/>
                <a:uFillTx/>
                <a:latin typeface="思源宋体 CN" panose="02020400000000000000" pitchFamily="18" charset="-122"/>
                <a:ea typeface="思源宋体 CN" panose="02020400000000000000" pitchFamily="18" charset="-122"/>
                <a:cs typeface="+mn-cs"/>
              </a:endParaRPr>
            </a:p>
          </p:txBody>
        </p:sp>
        <p:sp>
          <p:nvSpPr>
            <p:cNvPr id="14" name="文本框 13"/>
            <p:cNvSpPr txBox="1"/>
            <p:nvPr/>
          </p:nvSpPr>
          <p:spPr>
            <a:xfrm>
              <a:off x="9896" y="2042"/>
              <a:ext cx="1245" cy="919"/>
            </a:xfrm>
            <a:prstGeom prst="rect">
              <a:avLst/>
            </a:prstGeom>
            <a:noFill/>
          </p:spPr>
          <p:txBody>
            <a:bodyPr wrap="square">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uLnTx/>
                  <a:uFillTx/>
                  <a:latin typeface="Arial Black" panose="020B0A04020102020204" pitchFamily="34" charset="0"/>
                  <a:ea typeface="思源宋体 CN" panose="02020400000000000000" pitchFamily="18" charset="-122"/>
                  <a:cs typeface="+mn-cs"/>
                </a:rPr>
                <a:t>02</a:t>
              </a:r>
              <a:endParaRPr kumimoji="0" lang="zh-CN" altLang="en-US" sz="3200" b="0" i="0" u="none" strike="noStrike" kern="1200" cap="none" spc="0" normalizeH="0" baseline="0" noProof="0" dirty="0">
                <a:ln>
                  <a:noFill/>
                </a:ln>
                <a:solidFill>
                  <a:prstClr val="white"/>
                </a:solidFill>
                <a:effectLst/>
                <a:uLnTx/>
                <a:uFillTx/>
                <a:latin typeface="Arial Black" panose="020B0A04020102020204" pitchFamily="34" charset="0"/>
                <a:ea typeface="思源宋体 CN" panose="02020400000000000000" pitchFamily="18" charset="-122"/>
                <a:cs typeface="+mn-cs"/>
              </a:endParaRPr>
            </a:p>
          </p:txBody>
        </p:sp>
      </p:grpSp>
      <p:grpSp>
        <p:nvGrpSpPr>
          <p:cNvPr id="15" name="组合 14"/>
          <p:cNvGrpSpPr/>
          <p:nvPr/>
        </p:nvGrpSpPr>
        <p:grpSpPr>
          <a:xfrm>
            <a:off x="6697980" y="4697730"/>
            <a:ext cx="822960" cy="822960"/>
            <a:chOff x="9870" y="1900"/>
            <a:chExt cx="1296" cy="1296"/>
          </a:xfrm>
        </p:grpSpPr>
        <p:sp>
          <p:nvSpPr>
            <p:cNvPr id="16" name="八边形 15"/>
            <p:cNvSpPr/>
            <p:nvPr/>
          </p:nvSpPr>
          <p:spPr>
            <a:xfrm>
              <a:off x="9870" y="1900"/>
              <a:ext cx="1296" cy="1296"/>
            </a:xfrm>
            <a:prstGeom prst="octagon">
              <a:avLst/>
            </a:prstGeom>
            <a:gradFill>
              <a:gsLst>
                <a:gs pos="0">
                  <a:srgbClr val="FF1400"/>
                </a:gs>
                <a:gs pos="100000">
                  <a:srgbClr val="FF5900"/>
                </a:gs>
              </a:gsLst>
              <a:lin ang="0" scaled="0"/>
            </a:gradFill>
            <a:ln w="12700" cap="flat" cmpd="sng" algn="ctr">
              <a:noFill/>
              <a:prstDash val="solid"/>
              <a:miter lim="800000"/>
            </a:ln>
            <a:effectLst/>
          </p:spPr>
          <p:txBody>
            <a:bodyPr rtlCol="0" anchor="ctr"/>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600" b="0" i="0" u="none" strike="noStrike" kern="0" cap="none" spc="0" normalizeH="0" baseline="0" noProof="0" dirty="0">
                <a:ln>
                  <a:noFill/>
                </a:ln>
                <a:solidFill>
                  <a:prstClr val="black"/>
                </a:solidFill>
                <a:effectLst/>
                <a:uLnTx/>
                <a:uFillTx/>
                <a:latin typeface="思源宋体 CN" panose="02020400000000000000" pitchFamily="18" charset="-122"/>
                <a:ea typeface="思源宋体 CN" panose="02020400000000000000" pitchFamily="18" charset="-122"/>
                <a:cs typeface="+mn-cs"/>
              </a:endParaRPr>
            </a:p>
          </p:txBody>
        </p:sp>
        <p:sp>
          <p:nvSpPr>
            <p:cNvPr id="17" name="文本框 16"/>
            <p:cNvSpPr txBox="1"/>
            <p:nvPr/>
          </p:nvSpPr>
          <p:spPr>
            <a:xfrm>
              <a:off x="9896" y="2042"/>
              <a:ext cx="1245" cy="919"/>
            </a:xfrm>
            <a:prstGeom prst="rect">
              <a:avLst/>
            </a:prstGeom>
            <a:noFill/>
          </p:spPr>
          <p:txBody>
            <a:bodyPr wrap="square">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uLnTx/>
                  <a:uFillTx/>
                  <a:latin typeface="Arial Black" panose="020B0A04020102020204" pitchFamily="34" charset="0"/>
                  <a:ea typeface="思源宋体 CN" panose="02020400000000000000" pitchFamily="18" charset="-122"/>
                  <a:cs typeface="+mn-cs"/>
                </a:rPr>
                <a:t>03</a:t>
              </a:r>
              <a:endParaRPr kumimoji="0" lang="zh-CN" altLang="en-US" sz="3200" b="0" i="0" u="none" strike="noStrike" kern="1200" cap="none" spc="0" normalizeH="0" baseline="0" noProof="0" dirty="0">
                <a:ln>
                  <a:noFill/>
                </a:ln>
                <a:solidFill>
                  <a:prstClr val="white"/>
                </a:solidFill>
                <a:effectLst/>
                <a:uLnTx/>
                <a:uFillTx/>
                <a:latin typeface="Arial Black" panose="020B0A04020102020204" pitchFamily="34" charset="0"/>
                <a:ea typeface="思源宋体 CN" panose="02020400000000000000" pitchFamily="18" charset="-122"/>
                <a:cs typeface="+mn-cs"/>
              </a:endParaR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27000" decel="7300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500" fill="hold"/>
                                        <p:tgtEl>
                                          <p:spTgt spid="5"/>
                                        </p:tgtEl>
                                        <p:attrNameLst>
                                          <p:attrName>ppt_x</p:attrName>
                                        </p:attrNameLst>
                                      </p:cBhvr>
                                      <p:tavLst>
                                        <p:tav tm="0">
                                          <p:val>
                                            <p:strVal val="1+#ppt_w/2"/>
                                          </p:val>
                                        </p:tav>
                                        <p:tav tm="100000">
                                          <p:val>
                                            <p:strVal val="#ppt_x"/>
                                          </p:val>
                                        </p:tav>
                                      </p:tavLst>
                                    </p:anim>
                                    <p:anim calcmode="lin" valueType="num">
                                      <p:cBhvr additive="base">
                                        <p:cTn id="8" dur="1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1641</Words>
  <Application>WPS 演示</Application>
  <PresentationFormat>宽屏</PresentationFormat>
  <Paragraphs>163</Paragraphs>
  <Slides>12</Slides>
  <Notes>0</Notes>
  <HiddenSlides>0</HiddenSlides>
  <MMClips>1</MMClips>
  <ScaleCrop>false</ScaleCrop>
  <HeadingPairs>
    <vt:vector size="6" baseType="variant">
      <vt:variant>
        <vt:lpstr>已用的字体</vt:lpstr>
      </vt:variant>
      <vt:variant>
        <vt:i4>52</vt:i4>
      </vt:variant>
      <vt:variant>
        <vt:lpstr>主题</vt:lpstr>
      </vt:variant>
      <vt:variant>
        <vt:i4>2</vt:i4>
      </vt:variant>
      <vt:variant>
        <vt:lpstr>幻灯片标题</vt:lpstr>
      </vt:variant>
      <vt:variant>
        <vt:i4>12</vt:i4>
      </vt:variant>
    </vt:vector>
  </HeadingPairs>
  <TitlesOfParts>
    <vt:vector size="66" baseType="lpstr">
      <vt:lpstr>Arial</vt:lpstr>
      <vt:lpstr>宋体</vt:lpstr>
      <vt:lpstr>Wingdings</vt:lpstr>
      <vt:lpstr>思源宋体 CN</vt:lpstr>
      <vt:lpstr>阿里巴巴普惠体 R</vt:lpstr>
      <vt:lpstr>Microsoft JhengHei</vt:lpstr>
      <vt:lpstr>阿里巴巴普惠体 B</vt:lpstr>
      <vt:lpstr>Arial Black</vt:lpstr>
      <vt:lpstr>思源宋体 CN Heavy</vt:lpstr>
      <vt:lpstr>思源黑体 CN Bold</vt:lpstr>
      <vt:lpstr>Microsoft YaHei UI</vt:lpstr>
      <vt:lpstr>字魂55号-龙吟手书</vt:lpstr>
      <vt:lpstr>Calibri</vt:lpstr>
      <vt:lpstr>Montserrat</vt:lpstr>
      <vt:lpstr>微软雅黑</vt:lpstr>
      <vt:lpstr>Arial Unicode MS</vt:lpstr>
      <vt:lpstr>Open Sans</vt:lpstr>
      <vt:lpstr>字魂35号-经典雅黑</vt:lpstr>
      <vt:lpstr>黑体</vt:lpstr>
      <vt:lpstr>宋体 R</vt:lpstr>
      <vt:lpstr>阿里巴巴普惠体 L</vt:lpstr>
      <vt:lpstr>等线</vt:lpstr>
      <vt:lpstr>朗太書体</vt:lpstr>
      <vt:lpstr>Montserrat</vt:lpstr>
      <vt:lpstr>思源宋体 CN</vt:lpstr>
      <vt:lpstr>思源宋体 CN Heavy</vt:lpstr>
      <vt:lpstr>新宋体</vt:lpstr>
      <vt:lpstr>等线 Light</vt:lpstr>
      <vt:lpstr>楷体</vt:lpstr>
      <vt:lpstr>谭体</vt:lpstr>
      <vt:lpstr>玩童体</vt:lpstr>
      <vt:lpstr>方正颜宋简体_准</vt:lpstr>
      <vt:lpstr>冬青黑体</vt:lpstr>
      <vt:lpstr>思源黑体</vt:lpstr>
      <vt:lpstr>苹方 细体</vt:lpstr>
      <vt:lpstr>苹方 粗体</vt:lpstr>
      <vt:lpstr>柳公权柳体</vt:lpstr>
      <vt:lpstr>方正黄草简体</vt:lpstr>
      <vt:lpstr>方正龙爪繁体</vt:lpstr>
      <vt:lpstr>方正咆哮简体</vt:lpstr>
      <vt:lpstr>汉仪字典宋简</vt:lpstr>
      <vt:lpstr>方正章草简体</vt:lpstr>
      <vt:lpstr>胡晓波真帅体</vt:lpstr>
      <vt:lpstr>汉仪舒同体繁</vt:lpstr>
      <vt:lpstr>书体坊米芾体</vt:lpstr>
      <vt:lpstr>汉仪雁翎体简</vt:lpstr>
      <vt:lpstr>茶碗古刻繁体</vt:lpstr>
      <vt:lpstr>方正萤雪简体</vt:lpstr>
      <vt:lpstr>汉仪字典宋繁</vt:lpstr>
      <vt:lpstr>字魂54号-贤黑</vt:lpstr>
      <vt:lpstr>字魂52号-阿开漫画体</vt:lpstr>
      <vt:lpstr>字魂47号-三分行楷</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pts</dc:creator>
  <cp:lastModifiedBy>旁覌呮需氵莫然</cp:lastModifiedBy>
  <cp:revision>123</cp:revision>
  <dcterms:created xsi:type="dcterms:W3CDTF">2021-05-28T14:26:00Z</dcterms:created>
  <dcterms:modified xsi:type="dcterms:W3CDTF">2021-08-04T08:30:03Z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75FEA04BF3B94B178D30C0642FD3C1CF</vt:lpwstr>
  </property>
  <property fmtid="{D5CDD505-2E9C-101B-9397-08002B2CF9AE}" pid="3" name="KSOProductBuildVer">
    <vt:lpwstr>2052-11.1.0.10667</vt:lpwstr>
  </property>
</Properties>
</file>

<file path=docProps/thumbnail.jpeg>
</file>